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sldIdLst>
    <p:sldId id="256" r:id="rId2"/>
    <p:sldId id="406" r:id="rId3"/>
    <p:sldId id="414" r:id="rId4"/>
    <p:sldId id="390" r:id="rId5"/>
    <p:sldId id="382" r:id="rId6"/>
    <p:sldId id="412" r:id="rId7"/>
    <p:sldId id="372" r:id="rId8"/>
    <p:sldId id="314" r:id="rId9"/>
    <p:sldId id="425" r:id="rId10"/>
    <p:sldId id="374" r:id="rId11"/>
    <p:sldId id="261" r:id="rId12"/>
    <p:sldId id="377" r:id="rId13"/>
    <p:sldId id="260" r:id="rId14"/>
    <p:sldId id="333" r:id="rId15"/>
    <p:sldId id="379" r:id="rId16"/>
    <p:sldId id="431" r:id="rId17"/>
    <p:sldId id="378" r:id="rId18"/>
    <p:sldId id="334" r:id="rId19"/>
    <p:sldId id="381" r:id="rId20"/>
    <p:sldId id="415" r:id="rId21"/>
    <p:sldId id="282" r:id="rId22"/>
    <p:sldId id="281" r:id="rId23"/>
    <p:sldId id="411" r:id="rId24"/>
    <p:sldId id="337" r:id="rId25"/>
    <p:sldId id="407" r:id="rId26"/>
    <p:sldId id="408" r:id="rId27"/>
    <p:sldId id="410" r:id="rId28"/>
    <p:sldId id="426" r:id="rId29"/>
    <p:sldId id="392" r:id="rId30"/>
    <p:sldId id="395" r:id="rId31"/>
    <p:sldId id="393" r:id="rId32"/>
    <p:sldId id="384" r:id="rId33"/>
    <p:sldId id="397" r:id="rId34"/>
    <p:sldId id="413" r:id="rId35"/>
    <p:sldId id="428" r:id="rId36"/>
    <p:sldId id="401" r:id="rId37"/>
    <p:sldId id="417" r:id="rId38"/>
    <p:sldId id="416" r:id="rId39"/>
    <p:sldId id="409" r:id="rId40"/>
    <p:sldId id="404" r:id="rId41"/>
    <p:sldId id="383" r:id="rId42"/>
    <p:sldId id="402" r:id="rId43"/>
    <p:sldId id="403" r:id="rId44"/>
    <p:sldId id="405" r:id="rId45"/>
    <p:sldId id="419" r:id="rId46"/>
    <p:sldId id="418" r:id="rId47"/>
    <p:sldId id="423" r:id="rId48"/>
    <p:sldId id="422" r:id="rId49"/>
    <p:sldId id="424" r:id="rId50"/>
    <p:sldId id="316" r:id="rId51"/>
    <p:sldId id="391" r:id="rId52"/>
    <p:sldId id="427" r:id="rId53"/>
    <p:sldId id="429" r:id="rId54"/>
    <p:sldId id="430" r:id="rId55"/>
  </p:sldIdLst>
  <p:sldSz cx="12192000" cy="6858000"/>
  <p:notesSz cx="6858000" cy="9144000"/>
  <p:defaultTextStyle>
    <a:defPPr>
      <a:defRPr lang="ko-Kore-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56B4EA"/>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49"/>
    <p:restoredTop sz="94944"/>
  </p:normalViewPr>
  <p:slideViewPr>
    <p:cSldViewPr snapToGrid="0">
      <p:cViewPr varScale="1">
        <p:scale>
          <a:sx n="141" d="100"/>
          <a:sy n="141" d="100"/>
        </p:scale>
        <p:origin x="224" y="344"/>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ko-Kore-US"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2B241-1CD0-0844-8E9F-74909BBFBBC4}" type="datetimeFigureOut">
              <a:rPr kumimoji="1" lang="ko-Kore-US" altLang="en-US" smtClean="0"/>
              <a:t>4/27/24</a:t>
            </a:fld>
            <a:endParaRPr kumimoji="1" lang="ko-Kore-US"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ore-US"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US"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ko-Kore-US"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6C16C-8BB2-E441-A76D-9D680D1D1112}" type="slidenum">
              <a:rPr kumimoji="1" lang="ko-Kore-US" altLang="en-US" smtClean="0"/>
              <a:t>‹#›</a:t>
            </a:fld>
            <a:endParaRPr kumimoji="1" lang="ko-Kore-US" altLang="en-US"/>
          </a:p>
        </p:txBody>
      </p:sp>
    </p:spTree>
    <p:extLst>
      <p:ext uri="{BB962C8B-B14F-4D97-AF65-F5344CB8AC3E}">
        <p14:creationId xmlns:p14="http://schemas.microsoft.com/office/powerpoint/2010/main" val="260084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ECB6C16C-8BB2-E441-A76D-9D680D1D1112}" type="slidenum">
              <a:rPr kumimoji="1" lang="ko-Kore-US" altLang="en-US" smtClean="0"/>
              <a:t>4</a:t>
            </a:fld>
            <a:endParaRPr kumimoji="1" lang="ko-Kore-US" altLang="en-US"/>
          </a:p>
        </p:txBody>
      </p:sp>
    </p:spTree>
    <p:extLst>
      <p:ext uri="{BB962C8B-B14F-4D97-AF65-F5344CB8AC3E}">
        <p14:creationId xmlns:p14="http://schemas.microsoft.com/office/powerpoint/2010/main" val="147868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ECB6C16C-8BB2-E441-A76D-9D680D1D1112}" type="slidenum">
              <a:rPr kumimoji="1" lang="ko-Kore-US" altLang="en-US" smtClean="0"/>
              <a:t>5</a:t>
            </a:fld>
            <a:endParaRPr kumimoji="1" lang="ko-Kore-US" altLang="en-US"/>
          </a:p>
        </p:txBody>
      </p:sp>
    </p:spTree>
    <p:extLst>
      <p:ext uri="{BB962C8B-B14F-4D97-AF65-F5344CB8AC3E}">
        <p14:creationId xmlns:p14="http://schemas.microsoft.com/office/powerpoint/2010/main" val="218213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US" altLang="en-US" dirty="0"/>
          </a:p>
        </p:txBody>
      </p:sp>
      <p:sp>
        <p:nvSpPr>
          <p:cNvPr id="4" name="슬라이드 번호 개체 틀 3"/>
          <p:cNvSpPr>
            <a:spLocks noGrp="1"/>
          </p:cNvSpPr>
          <p:nvPr>
            <p:ph type="sldNum" sz="quarter" idx="5"/>
          </p:nvPr>
        </p:nvSpPr>
        <p:spPr/>
        <p:txBody>
          <a:bodyPr/>
          <a:lstStyle/>
          <a:p>
            <a:fld id="{ECB6C16C-8BB2-E441-A76D-9D680D1D1112}" type="slidenum">
              <a:rPr kumimoji="1" lang="ko-Kore-US" altLang="en-US" smtClean="0"/>
              <a:t>9</a:t>
            </a:fld>
            <a:endParaRPr kumimoji="1" lang="ko-Kore-US" altLang="en-US"/>
          </a:p>
        </p:txBody>
      </p:sp>
    </p:spTree>
    <p:extLst>
      <p:ext uri="{BB962C8B-B14F-4D97-AF65-F5344CB8AC3E}">
        <p14:creationId xmlns:p14="http://schemas.microsoft.com/office/powerpoint/2010/main" val="319950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US" altLang="en-US" dirty="0"/>
          </a:p>
        </p:txBody>
      </p:sp>
      <p:sp>
        <p:nvSpPr>
          <p:cNvPr id="4" name="슬라이드 번호 개체 틀 3"/>
          <p:cNvSpPr>
            <a:spLocks noGrp="1"/>
          </p:cNvSpPr>
          <p:nvPr>
            <p:ph type="sldNum" sz="quarter" idx="5"/>
          </p:nvPr>
        </p:nvSpPr>
        <p:spPr/>
        <p:txBody>
          <a:bodyPr/>
          <a:lstStyle/>
          <a:p>
            <a:fld id="{ECB6C16C-8BB2-E441-A76D-9D680D1D1112}" type="slidenum">
              <a:rPr kumimoji="1" lang="ko-Kore-US" altLang="en-US" smtClean="0"/>
              <a:t>10</a:t>
            </a:fld>
            <a:endParaRPr kumimoji="1" lang="ko-Kore-US" altLang="en-US"/>
          </a:p>
        </p:txBody>
      </p:sp>
    </p:spTree>
    <p:extLst>
      <p:ext uri="{BB962C8B-B14F-4D97-AF65-F5344CB8AC3E}">
        <p14:creationId xmlns:p14="http://schemas.microsoft.com/office/powerpoint/2010/main" val="249737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ECB6C16C-8BB2-E441-A76D-9D680D1D1112}" type="slidenum">
              <a:rPr kumimoji="1" lang="ko-Kore-US" altLang="en-US" smtClean="0"/>
              <a:t>13</a:t>
            </a:fld>
            <a:endParaRPr kumimoji="1" lang="ko-Kore-US" altLang="en-US"/>
          </a:p>
        </p:txBody>
      </p:sp>
    </p:spTree>
    <p:extLst>
      <p:ext uri="{BB962C8B-B14F-4D97-AF65-F5344CB8AC3E}">
        <p14:creationId xmlns:p14="http://schemas.microsoft.com/office/powerpoint/2010/main" val="1780860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ECB6C16C-8BB2-E441-A76D-9D680D1D1112}" type="slidenum">
              <a:rPr kumimoji="1" lang="ko-Kore-US" altLang="en-US" smtClean="0"/>
              <a:t>30</a:t>
            </a:fld>
            <a:endParaRPr kumimoji="1" lang="ko-Kore-US" altLang="en-US"/>
          </a:p>
        </p:txBody>
      </p:sp>
    </p:spTree>
    <p:extLst>
      <p:ext uri="{BB962C8B-B14F-4D97-AF65-F5344CB8AC3E}">
        <p14:creationId xmlns:p14="http://schemas.microsoft.com/office/powerpoint/2010/main" val="100712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ECB6C16C-8BB2-E441-A76D-9D680D1D1112}" type="slidenum">
              <a:rPr kumimoji="1" lang="ko-Kore-US" altLang="en-US" smtClean="0"/>
              <a:t>31</a:t>
            </a:fld>
            <a:endParaRPr kumimoji="1" lang="ko-Kore-US" altLang="en-US"/>
          </a:p>
        </p:txBody>
      </p:sp>
    </p:spTree>
    <p:extLst>
      <p:ext uri="{BB962C8B-B14F-4D97-AF65-F5344CB8AC3E}">
        <p14:creationId xmlns:p14="http://schemas.microsoft.com/office/powerpoint/2010/main" val="3138215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4116A31-E3B5-46FD-03B7-E8E5D29543B6}"/>
              </a:ext>
            </a:extLst>
          </p:cNvPr>
          <p:cNvSpPr>
            <a:spLocks noGrp="1"/>
          </p:cNvSpPr>
          <p:nvPr>
            <p:ph type="ctrTitle"/>
          </p:nvPr>
        </p:nvSpPr>
        <p:spPr>
          <a:xfrm>
            <a:off x="1524000" y="1122363"/>
            <a:ext cx="9144000" cy="2387600"/>
          </a:xfrm>
        </p:spPr>
        <p:txBody>
          <a:bodyPr anchor="b"/>
          <a:lstStyle>
            <a:lvl1pPr algn="ctr">
              <a:defRPr sz="6000"/>
            </a:lvl1pPr>
          </a:lstStyle>
          <a:p>
            <a:r>
              <a:rPr kumimoji="1" lang="ko-KR" altLang="en-US"/>
              <a:t>마스터 제목 스타일 편집</a:t>
            </a:r>
            <a:endParaRPr kumimoji="1" lang="ko-Kore-US" altLang="en-US"/>
          </a:p>
        </p:txBody>
      </p:sp>
      <p:sp>
        <p:nvSpPr>
          <p:cNvPr id="3" name="부제목 2">
            <a:extLst>
              <a:ext uri="{FF2B5EF4-FFF2-40B4-BE49-F238E27FC236}">
                <a16:creationId xmlns:a16="http://schemas.microsoft.com/office/drawing/2014/main" id="{8293068E-1429-2F78-5317-C701E3DBD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ko-KR" altLang="en-US"/>
              <a:t>클릭하여 마스터 부제목 스타일 편집</a:t>
            </a:r>
            <a:endParaRPr kumimoji="1" lang="ko-Kore-US" altLang="en-US"/>
          </a:p>
        </p:txBody>
      </p:sp>
      <p:sp>
        <p:nvSpPr>
          <p:cNvPr id="4" name="날짜 개체 틀 3">
            <a:extLst>
              <a:ext uri="{FF2B5EF4-FFF2-40B4-BE49-F238E27FC236}">
                <a16:creationId xmlns:a16="http://schemas.microsoft.com/office/drawing/2014/main" id="{B25793E9-A980-5E57-6BFD-3BD753C1B062}"/>
              </a:ext>
            </a:extLst>
          </p:cNvPr>
          <p:cNvSpPr>
            <a:spLocks noGrp="1"/>
          </p:cNvSpPr>
          <p:nvPr>
            <p:ph type="dt" sz="half" idx="10"/>
          </p:nvPr>
        </p:nvSpPr>
        <p:spPr/>
        <p:txBody>
          <a:bodyPr/>
          <a:lstStyle/>
          <a:p>
            <a:fld id="{ECAE8A1C-6E4D-0448-A09C-E147B11A68F7}" type="datetime1">
              <a:rPr kumimoji="1" lang="ko-KR" altLang="en-US" smtClean="0"/>
              <a:t>2024. 4. 27.</a:t>
            </a:fld>
            <a:endParaRPr kumimoji="1" lang="ko-Kore-US" altLang="en-US"/>
          </a:p>
        </p:txBody>
      </p:sp>
      <p:sp>
        <p:nvSpPr>
          <p:cNvPr id="5" name="바닥글 개체 틀 4">
            <a:extLst>
              <a:ext uri="{FF2B5EF4-FFF2-40B4-BE49-F238E27FC236}">
                <a16:creationId xmlns:a16="http://schemas.microsoft.com/office/drawing/2014/main" id="{1A4F4793-67B9-E0AC-EE07-1D2100368A29}"/>
              </a:ext>
            </a:extLst>
          </p:cNvPr>
          <p:cNvSpPr>
            <a:spLocks noGrp="1"/>
          </p:cNvSpPr>
          <p:nvPr>
            <p:ph type="ftr" sz="quarter" idx="11"/>
          </p:nvPr>
        </p:nvSpPr>
        <p:spPr/>
        <p:txBody>
          <a:bodyPr/>
          <a:lstStyle/>
          <a:p>
            <a:endParaRPr kumimoji="1" lang="ko-Kore-US" altLang="en-US"/>
          </a:p>
        </p:txBody>
      </p:sp>
      <p:sp>
        <p:nvSpPr>
          <p:cNvPr id="6" name="슬라이드 번호 개체 틀 5">
            <a:extLst>
              <a:ext uri="{FF2B5EF4-FFF2-40B4-BE49-F238E27FC236}">
                <a16:creationId xmlns:a16="http://schemas.microsoft.com/office/drawing/2014/main" id="{A9DE54D2-DB07-D788-56E1-5FB2173454FE}"/>
              </a:ext>
            </a:extLst>
          </p:cNvPr>
          <p:cNvSpPr>
            <a:spLocks noGrp="1"/>
          </p:cNvSpPr>
          <p:nvPr>
            <p:ph type="sldNum" sz="quarter" idx="12"/>
          </p:nvPr>
        </p:nvSpPr>
        <p:spPr/>
        <p:txBody>
          <a:bodyPr/>
          <a:lstStyle/>
          <a:p>
            <a:fld id="{0312AF70-B12A-864A-9FFE-4D47E2A5E8BA}" type="slidenum">
              <a:rPr kumimoji="1" lang="ko-Kore-US" altLang="en-US" smtClean="0"/>
              <a:t>‹#›</a:t>
            </a:fld>
            <a:endParaRPr kumimoji="1" lang="ko-Kore-US" altLang="en-US"/>
          </a:p>
        </p:txBody>
      </p:sp>
    </p:spTree>
    <p:extLst>
      <p:ext uri="{BB962C8B-B14F-4D97-AF65-F5344CB8AC3E}">
        <p14:creationId xmlns:p14="http://schemas.microsoft.com/office/powerpoint/2010/main" val="308310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D2FA1F1-0EAA-8A79-BD9F-B8F6C54CABC4}"/>
              </a:ext>
            </a:extLst>
          </p:cNvPr>
          <p:cNvSpPr>
            <a:spLocks noGrp="1"/>
          </p:cNvSpPr>
          <p:nvPr>
            <p:ph type="title"/>
          </p:nvPr>
        </p:nvSpPr>
        <p:spPr/>
        <p:txBody>
          <a:bodyPr/>
          <a:lstStyle/>
          <a:p>
            <a:r>
              <a:rPr kumimoji="1" lang="ko-KR" altLang="en-US"/>
              <a:t>마스터 제목 스타일 편집</a:t>
            </a:r>
            <a:endParaRPr kumimoji="1" lang="ko-Kore-US" altLang="en-US"/>
          </a:p>
        </p:txBody>
      </p:sp>
      <p:sp>
        <p:nvSpPr>
          <p:cNvPr id="3" name="세로 텍스트 개체 틀 2">
            <a:extLst>
              <a:ext uri="{FF2B5EF4-FFF2-40B4-BE49-F238E27FC236}">
                <a16:creationId xmlns:a16="http://schemas.microsoft.com/office/drawing/2014/main" id="{000A90D8-1BA4-0480-8D06-6788325B32DB}"/>
              </a:ext>
            </a:extLst>
          </p:cNvPr>
          <p:cNvSpPr>
            <a:spLocks noGrp="1"/>
          </p:cNvSpPr>
          <p:nvPr>
            <p:ph type="body" orient="vert" idx="1"/>
          </p:nvPr>
        </p:nvSpPr>
        <p:spPr/>
        <p:txBody>
          <a:bodyPr vert="eaVert"/>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US" altLang="en-US"/>
          </a:p>
        </p:txBody>
      </p:sp>
      <p:sp>
        <p:nvSpPr>
          <p:cNvPr id="4" name="날짜 개체 틀 3">
            <a:extLst>
              <a:ext uri="{FF2B5EF4-FFF2-40B4-BE49-F238E27FC236}">
                <a16:creationId xmlns:a16="http://schemas.microsoft.com/office/drawing/2014/main" id="{7992C396-1D44-A68B-A207-D9DEDDFBA274}"/>
              </a:ext>
            </a:extLst>
          </p:cNvPr>
          <p:cNvSpPr>
            <a:spLocks noGrp="1"/>
          </p:cNvSpPr>
          <p:nvPr>
            <p:ph type="dt" sz="half" idx="10"/>
          </p:nvPr>
        </p:nvSpPr>
        <p:spPr/>
        <p:txBody>
          <a:bodyPr/>
          <a:lstStyle/>
          <a:p>
            <a:fld id="{DE7F2F59-9615-404E-8CF0-3A138A32C5DE}" type="datetime1">
              <a:rPr kumimoji="1" lang="ko-KR" altLang="en-US" smtClean="0"/>
              <a:t>2024. 4. 27.</a:t>
            </a:fld>
            <a:endParaRPr kumimoji="1" lang="ko-Kore-US" altLang="en-US"/>
          </a:p>
        </p:txBody>
      </p:sp>
      <p:sp>
        <p:nvSpPr>
          <p:cNvPr id="5" name="바닥글 개체 틀 4">
            <a:extLst>
              <a:ext uri="{FF2B5EF4-FFF2-40B4-BE49-F238E27FC236}">
                <a16:creationId xmlns:a16="http://schemas.microsoft.com/office/drawing/2014/main" id="{3AB3B66D-7240-2F1E-5839-BFE85AAFFA28}"/>
              </a:ext>
            </a:extLst>
          </p:cNvPr>
          <p:cNvSpPr>
            <a:spLocks noGrp="1"/>
          </p:cNvSpPr>
          <p:nvPr>
            <p:ph type="ftr" sz="quarter" idx="11"/>
          </p:nvPr>
        </p:nvSpPr>
        <p:spPr/>
        <p:txBody>
          <a:bodyPr/>
          <a:lstStyle/>
          <a:p>
            <a:endParaRPr kumimoji="1" lang="ko-Kore-US" altLang="en-US"/>
          </a:p>
        </p:txBody>
      </p:sp>
      <p:sp>
        <p:nvSpPr>
          <p:cNvPr id="6" name="슬라이드 번호 개체 틀 5">
            <a:extLst>
              <a:ext uri="{FF2B5EF4-FFF2-40B4-BE49-F238E27FC236}">
                <a16:creationId xmlns:a16="http://schemas.microsoft.com/office/drawing/2014/main" id="{2CEB9423-428F-DA92-028D-EC55A33F840A}"/>
              </a:ext>
            </a:extLst>
          </p:cNvPr>
          <p:cNvSpPr>
            <a:spLocks noGrp="1"/>
          </p:cNvSpPr>
          <p:nvPr>
            <p:ph type="sldNum" sz="quarter" idx="12"/>
          </p:nvPr>
        </p:nvSpPr>
        <p:spPr/>
        <p:txBody>
          <a:bodyPr/>
          <a:lstStyle/>
          <a:p>
            <a:fld id="{0312AF70-B12A-864A-9FFE-4D47E2A5E8BA}" type="slidenum">
              <a:rPr kumimoji="1" lang="ko-Kore-US" altLang="en-US" smtClean="0"/>
              <a:t>‹#›</a:t>
            </a:fld>
            <a:endParaRPr kumimoji="1" lang="ko-Kore-US" altLang="en-US"/>
          </a:p>
        </p:txBody>
      </p:sp>
    </p:spTree>
    <p:extLst>
      <p:ext uri="{BB962C8B-B14F-4D97-AF65-F5344CB8AC3E}">
        <p14:creationId xmlns:p14="http://schemas.microsoft.com/office/powerpoint/2010/main" val="336491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167B499F-D8DA-5065-CCB9-A04FA79EE0D3}"/>
              </a:ext>
            </a:extLst>
          </p:cNvPr>
          <p:cNvSpPr>
            <a:spLocks noGrp="1"/>
          </p:cNvSpPr>
          <p:nvPr>
            <p:ph type="title" orient="vert"/>
          </p:nvPr>
        </p:nvSpPr>
        <p:spPr>
          <a:xfrm>
            <a:off x="8724900" y="365125"/>
            <a:ext cx="2628900" cy="5811838"/>
          </a:xfrm>
        </p:spPr>
        <p:txBody>
          <a:bodyPr vert="eaVert"/>
          <a:lstStyle/>
          <a:p>
            <a:r>
              <a:rPr kumimoji="1" lang="ko-KR" altLang="en-US"/>
              <a:t>마스터 제목 스타일 편집</a:t>
            </a:r>
            <a:endParaRPr kumimoji="1" lang="ko-Kore-US" altLang="en-US"/>
          </a:p>
        </p:txBody>
      </p:sp>
      <p:sp>
        <p:nvSpPr>
          <p:cNvPr id="3" name="세로 텍스트 개체 틀 2">
            <a:extLst>
              <a:ext uri="{FF2B5EF4-FFF2-40B4-BE49-F238E27FC236}">
                <a16:creationId xmlns:a16="http://schemas.microsoft.com/office/drawing/2014/main" id="{08767259-6ADB-3233-4899-4F585915E073}"/>
              </a:ext>
            </a:extLst>
          </p:cNvPr>
          <p:cNvSpPr>
            <a:spLocks noGrp="1"/>
          </p:cNvSpPr>
          <p:nvPr>
            <p:ph type="body" orient="vert" idx="1"/>
          </p:nvPr>
        </p:nvSpPr>
        <p:spPr>
          <a:xfrm>
            <a:off x="838200" y="365125"/>
            <a:ext cx="7734300" cy="5811838"/>
          </a:xfrm>
        </p:spPr>
        <p:txBody>
          <a:bodyPr vert="eaVert"/>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US" altLang="en-US"/>
          </a:p>
        </p:txBody>
      </p:sp>
      <p:sp>
        <p:nvSpPr>
          <p:cNvPr id="4" name="날짜 개체 틀 3">
            <a:extLst>
              <a:ext uri="{FF2B5EF4-FFF2-40B4-BE49-F238E27FC236}">
                <a16:creationId xmlns:a16="http://schemas.microsoft.com/office/drawing/2014/main" id="{568262F7-86BF-7250-32D2-A3E540EA6E2D}"/>
              </a:ext>
            </a:extLst>
          </p:cNvPr>
          <p:cNvSpPr>
            <a:spLocks noGrp="1"/>
          </p:cNvSpPr>
          <p:nvPr>
            <p:ph type="dt" sz="half" idx="10"/>
          </p:nvPr>
        </p:nvSpPr>
        <p:spPr/>
        <p:txBody>
          <a:bodyPr/>
          <a:lstStyle/>
          <a:p>
            <a:fld id="{B7FECFCB-1796-CE40-8158-A895F08840E7}" type="datetime1">
              <a:rPr kumimoji="1" lang="ko-KR" altLang="en-US" smtClean="0"/>
              <a:t>2024. 4. 27.</a:t>
            </a:fld>
            <a:endParaRPr kumimoji="1" lang="ko-Kore-US" altLang="en-US"/>
          </a:p>
        </p:txBody>
      </p:sp>
      <p:sp>
        <p:nvSpPr>
          <p:cNvPr id="5" name="바닥글 개체 틀 4">
            <a:extLst>
              <a:ext uri="{FF2B5EF4-FFF2-40B4-BE49-F238E27FC236}">
                <a16:creationId xmlns:a16="http://schemas.microsoft.com/office/drawing/2014/main" id="{F997E608-E53B-384D-32A5-593E9A3AC221}"/>
              </a:ext>
            </a:extLst>
          </p:cNvPr>
          <p:cNvSpPr>
            <a:spLocks noGrp="1"/>
          </p:cNvSpPr>
          <p:nvPr>
            <p:ph type="ftr" sz="quarter" idx="11"/>
          </p:nvPr>
        </p:nvSpPr>
        <p:spPr/>
        <p:txBody>
          <a:bodyPr/>
          <a:lstStyle/>
          <a:p>
            <a:endParaRPr kumimoji="1" lang="ko-Kore-US" altLang="en-US"/>
          </a:p>
        </p:txBody>
      </p:sp>
      <p:sp>
        <p:nvSpPr>
          <p:cNvPr id="6" name="슬라이드 번호 개체 틀 5">
            <a:extLst>
              <a:ext uri="{FF2B5EF4-FFF2-40B4-BE49-F238E27FC236}">
                <a16:creationId xmlns:a16="http://schemas.microsoft.com/office/drawing/2014/main" id="{CC89AE8B-A8B2-41FA-0797-20593BCB28BE}"/>
              </a:ext>
            </a:extLst>
          </p:cNvPr>
          <p:cNvSpPr>
            <a:spLocks noGrp="1"/>
          </p:cNvSpPr>
          <p:nvPr>
            <p:ph type="sldNum" sz="quarter" idx="12"/>
          </p:nvPr>
        </p:nvSpPr>
        <p:spPr/>
        <p:txBody>
          <a:bodyPr/>
          <a:lstStyle/>
          <a:p>
            <a:fld id="{0312AF70-B12A-864A-9FFE-4D47E2A5E8BA}" type="slidenum">
              <a:rPr kumimoji="1" lang="ko-Kore-US" altLang="en-US" smtClean="0"/>
              <a:t>‹#›</a:t>
            </a:fld>
            <a:endParaRPr kumimoji="1" lang="ko-Kore-US" altLang="en-US"/>
          </a:p>
        </p:txBody>
      </p:sp>
    </p:spTree>
    <p:extLst>
      <p:ext uri="{BB962C8B-B14F-4D97-AF65-F5344CB8AC3E}">
        <p14:creationId xmlns:p14="http://schemas.microsoft.com/office/powerpoint/2010/main" val="98647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E05E9AA-44CD-CFC9-322D-E89FC827C3A1}"/>
              </a:ext>
            </a:extLst>
          </p:cNvPr>
          <p:cNvSpPr>
            <a:spLocks noGrp="1"/>
          </p:cNvSpPr>
          <p:nvPr>
            <p:ph type="title"/>
          </p:nvPr>
        </p:nvSpPr>
        <p:spPr/>
        <p:txBody>
          <a:bodyPr/>
          <a:lstStyle/>
          <a:p>
            <a:r>
              <a:rPr kumimoji="1" lang="ko-KR" altLang="en-US"/>
              <a:t>마스터 제목 스타일 편집</a:t>
            </a:r>
            <a:endParaRPr kumimoji="1" lang="ko-Kore-US" altLang="en-US"/>
          </a:p>
        </p:txBody>
      </p:sp>
      <p:sp>
        <p:nvSpPr>
          <p:cNvPr id="3" name="내용 개체 틀 2">
            <a:extLst>
              <a:ext uri="{FF2B5EF4-FFF2-40B4-BE49-F238E27FC236}">
                <a16:creationId xmlns:a16="http://schemas.microsoft.com/office/drawing/2014/main" id="{C4866B4B-74D2-CEBB-5F95-0723AF8EA82C}"/>
              </a:ext>
            </a:extLst>
          </p:cNvPr>
          <p:cNvSpPr>
            <a:spLocks noGrp="1"/>
          </p:cNvSpPr>
          <p:nvPr>
            <p:ph idx="1"/>
          </p:nvPr>
        </p:nvSpPr>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US" altLang="en-US"/>
          </a:p>
        </p:txBody>
      </p:sp>
      <p:sp>
        <p:nvSpPr>
          <p:cNvPr id="4" name="날짜 개체 틀 3">
            <a:extLst>
              <a:ext uri="{FF2B5EF4-FFF2-40B4-BE49-F238E27FC236}">
                <a16:creationId xmlns:a16="http://schemas.microsoft.com/office/drawing/2014/main" id="{91891C59-E665-F2D6-339B-254A8E6FA07D}"/>
              </a:ext>
            </a:extLst>
          </p:cNvPr>
          <p:cNvSpPr>
            <a:spLocks noGrp="1"/>
          </p:cNvSpPr>
          <p:nvPr>
            <p:ph type="dt" sz="half" idx="10"/>
          </p:nvPr>
        </p:nvSpPr>
        <p:spPr/>
        <p:txBody>
          <a:bodyPr/>
          <a:lstStyle/>
          <a:p>
            <a:fld id="{EB791AF2-938D-B540-BA0E-D0B718D247CA}" type="datetime1">
              <a:rPr kumimoji="1" lang="ko-KR" altLang="en-US" smtClean="0"/>
              <a:t>2024. 4. 27.</a:t>
            </a:fld>
            <a:endParaRPr kumimoji="1" lang="ko-Kore-US" altLang="en-US"/>
          </a:p>
        </p:txBody>
      </p:sp>
      <p:sp>
        <p:nvSpPr>
          <p:cNvPr id="5" name="바닥글 개체 틀 4">
            <a:extLst>
              <a:ext uri="{FF2B5EF4-FFF2-40B4-BE49-F238E27FC236}">
                <a16:creationId xmlns:a16="http://schemas.microsoft.com/office/drawing/2014/main" id="{AD9593C7-DADD-B510-DCEE-ADE1ED98B856}"/>
              </a:ext>
            </a:extLst>
          </p:cNvPr>
          <p:cNvSpPr>
            <a:spLocks noGrp="1"/>
          </p:cNvSpPr>
          <p:nvPr>
            <p:ph type="ftr" sz="quarter" idx="11"/>
          </p:nvPr>
        </p:nvSpPr>
        <p:spPr/>
        <p:txBody>
          <a:bodyPr/>
          <a:lstStyle/>
          <a:p>
            <a:endParaRPr kumimoji="1" lang="ko-Kore-US" altLang="en-US"/>
          </a:p>
        </p:txBody>
      </p:sp>
      <p:sp>
        <p:nvSpPr>
          <p:cNvPr id="6" name="슬라이드 번호 개체 틀 5">
            <a:extLst>
              <a:ext uri="{FF2B5EF4-FFF2-40B4-BE49-F238E27FC236}">
                <a16:creationId xmlns:a16="http://schemas.microsoft.com/office/drawing/2014/main" id="{CF24983F-556F-7012-B794-A5D274E64809}"/>
              </a:ext>
            </a:extLst>
          </p:cNvPr>
          <p:cNvSpPr>
            <a:spLocks noGrp="1"/>
          </p:cNvSpPr>
          <p:nvPr>
            <p:ph type="sldNum" sz="quarter" idx="12"/>
          </p:nvPr>
        </p:nvSpPr>
        <p:spPr/>
        <p:txBody>
          <a:bodyPr/>
          <a:lstStyle/>
          <a:p>
            <a:fld id="{0312AF70-B12A-864A-9FFE-4D47E2A5E8BA}" type="slidenum">
              <a:rPr kumimoji="1" lang="ko-Kore-US" altLang="en-US" smtClean="0"/>
              <a:t>‹#›</a:t>
            </a:fld>
            <a:endParaRPr kumimoji="1" lang="ko-Kore-US" altLang="en-US"/>
          </a:p>
        </p:txBody>
      </p:sp>
    </p:spTree>
    <p:extLst>
      <p:ext uri="{BB962C8B-B14F-4D97-AF65-F5344CB8AC3E}">
        <p14:creationId xmlns:p14="http://schemas.microsoft.com/office/powerpoint/2010/main" val="291228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001F408-4DCF-5ED4-E691-E24C27369A95}"/>
              </a:ext>
            </a:extLst>
          </p:cNvPr>
          <p:cNvSpPr>
            <a:spLocks noGrp="1"/>
          </p:cNvSpPr>
          <p:nvPr>
            <p:ph type="title"/>
          </p:nvPr>
        </p:nvSpPr>
        <p:spPr>
          <a:xfrm>
            <a:off x="831850" y="1709738"/>
            <a:ext cx="10515600" cy="2852737"/>
          </a:xfrm>
        </p:spPr>
        <p:txBody>
          <a:bodyPr anchor="b"/>
          <a:lstStyle>
            <a:lvl1pPr>
              <a:defRPr sz="6000"/>
            </a:lvl1pPr>
          </a:lstStyle>
          <a:p>
            <a:r>
              <a:rPr kumimoji="1" lang="ko-KR" altLang="en-US"/>
              <a:t>마스터 제목 스타일 편집</a:t>
            </a:r>
            <a:endParaRPr kumimoji="1" lang="ko-Kore-US" altLang="en-US"/>
          </a:p>
        </p:txBody>
      </p:sp>
      <p:sp>
        <p:nvSpPr>
          <p:cNvPr id="3" name="텍스트 개체 틀 2">
            <a:extLst>
              <a:ext uri="{FF2B5EF4-FFF2-40B4-BE49-F238E27FC236}">
                <a16:creationId xmlns:a16="http://schemas.microsoft.com/office/drawing/2014/main" id="{D6B21742-2131-A9A3-9E6A-0DF1AE5AD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ko-KR" altLang="en-US"/>
              <a:t>마스터 텍스트 스타일을 편집하려면 클릭</a:t>
            </a:r>
          </a:p>
        </p:txBody>
      </p:sp>
      <p:sp>
        <p:nvSpPr>
          <p:cNvPr id="4" name="날짜 개체 틀 3">
            <a:extLst>
              <a:ext uri="{FF2B5EF4-FFF2-40B4-BE49-F238E27FC236}">
                <a16:creationId xmlns:a16="http://schemas.microsoft.com/office/drawing/2014/main" id="{31B45137-E164-4172-1735-0E00FD427DF4}"/>
              </a:ext>
            </a:extLst>
          </p:cNvPr>
          <p:cNvSpPr>
            <a:spLocks noGrp="1"/>
          </p:cNvSpPr>
          <p:nvPr>
            <p:ph type="dt" sz="half" idx="10"/>
          </p:nvPr>
        </p:nvSpPr>
        <p:spPr/>
        <p:txBody>
          <a:bodyPr/>
          <a:lstStyle/>
          <a:p>
            <a:fld id="{19D44898-AB5F-8547-A8EC-D5ED2AE9B036}" type="datetime1">
              <a:rPr kumimoji="1" lang="ko-KR" altLang="en-US" smtClean="0"/>
              <a:t>2024. 4. 27.</a:t>
            </a:fld>
            <a:endParaRPr kumimoji="1" lang="ko-Kore-US" altLang="en-US"/>
          </a:p>
        </p:txBody>
      </p:sp>
      <p:sp>
        <p:nvSpPr>
          <p:cNvPr id="5" name="바닥글 개체 틀 4">
            <a:extLst>
              <a:ext uri="{FF2B5EF4-FFF2-40B4-BE49-F238E27FC236}">
                <a16:creationId xmlns:a16="http://schemas.microsoft.com/office/drawing/2014/main" id="{C1296724-1C1E-1A80-2139-36DFDA7D9A9B}"/>
              </a:ext>
            </a:extLst>
          </p:cNvPr>
          <p:cNvSpPr>
            <a:spLocks noGrp="1"/>
          </p:cNvSpPr>
          <p:nvPr>
            <p:ph type="ftr" sz="quarter" idx="11"/>
          </p:nvPr>
        </p:nvSpPr>
        <p:spPr/>
        <p:txBody>
          <a:bodyPr/>
          <a:lstStyle/>
          <a:p>
            <a:endParaRPr kumimoji="1" lang="ko-Kore-US" altLang="en-US"/>
          </a:p>
        </p:txBody>
      </p:sp>
      <p:sp>
        <p:nvSpPr>
          <p:cNvPr id="6" name="슬라이드 번호 개체 틀 5">
            <a:extLst>
              <a:ext uri="{FF2B5EF4-FFF2-40B4-BE49-F238E27FC236}">
                <a16:creationId xmlns:a16="http://schemas.microsoft.com/office/drawing/2014/main" id="{DB580322-6D0D-B6FE-5606-4560390BAC1F}"/>
              </a:ext>
            </a:extLst>
          </p:cNvPr>
          <p:cNvSpPr>
            <a:spLocks noGrp="1"/>
          </p:cNvSpPr>
          <p:nvPr>
            <p:ph type="sldNum" sz="quarter" idx="12"/>
          </p:nvPr>
        </p:nvSpPr>
        <p:spPr/>
        <p:txBody>
          <a:bodyPr/>
          <a:lstStyle/>
          <a:p>
            <a:fld id="{0312AF70-B12A-864A-9FFE-4D47E2A5E8BA}" type="slidenum">
              <a:rPr kumimoji="1" lang="ko-Kore-US" altLang="en-US" smtClean="0"/>
              <a:t>‹#›</a:t>
            </a:fld>
            <a:endParaRPr kumimoji="1" lang="ko-Kore-US" altLang="en-US"/>
          </a:p>
        </p:txBody>
      </p:sp>
    </p:spTree>
    <p:extLst>
      <p:ext uri="{BB962C8B-B14F-4D97-AF65-F5344CB8AC3E}">
        <p14:creationId xmlns:p14="http://schemas.microsoft.com/office/powerpoint/2010/main" val="269757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366DDC-9D1D-81EB-380C-156D1763F3A4}"/>
              </a:ext>
            </a:extLst>
          </p:cNvPr>
          <p:cNvSpPr>
            <a:spLocks noGrp="1"/>
          </p:cNvSpPr>
          <p:nvPr>
            <p:ph type="title"/>
          </p:nvPr>
        </p:nvSpPr>
        <p:spPr/>
        <p:txBody>
          <a:bodyPr/>
          <a:lstStyle/>
          <a:p>
            <a:r>
              <a:rPr kumimoji="1" lang="ko-KR" altLang="en-US"/>
              <a:t>마스터 제목 스타일 편집</a:t>
            </a:r>
            <a:endParaRPr kumimoji="1" lang="ko-Kore-US" altLang="en-US"/>
          </a:p>
        </p:txBody>
      </p:sp>
      <p:sp>
        <p:nvSpPr>
          <p:cNvPr id="3" name="내용 개체 틀 2">
            <a:extLst>
              <a:ext uri="{FF2B5EF4-FFF2-40B4-BE49-F238E27FC236}">
                <a16:creationId xmlns:a16="http://schemas.microsoft.com/office/drawing/2014/main" id="{63D4CD1E-25F7-B323-11FC-8BD2839129B6}"/>
              </a:ext>
            </a:extLst>
          </p:cNvPr>
          <p:cNvSpPr>
            <a:spLocks noGrp="1"/>
          </p:cNvSpPr>
          <p:nvPr>
            <p:ph sz="half" idx="1"/>
          </p:nvPr>
        </p:nvSpPr>
        <p:spPr>
          <a:xfrm>
            <a:off x="838200" y="1825625"/>
            <a:ext cx="5181600" cy="435133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US" altLang="en-US"/>
          </a:p>
        </p:txBody>
      </p:sp>
      <p:sp>
        <p:nvSpPr>
          <p:cNvPr id="4" name="내용 개체 틀 3">
            <a:extLst>
              <a:ext uri="{FF2B5EF4-FFF2-40B4-BE49-F238E27FC236}">
                <a16:creationId xmlns:a16="http://schemas.microsoft.com/office/drawing/2014/main" id="{29153F3C-2508-F852-0B41-66BEBFABF0DD}"/>
              </a:ext>
            </a:extLst>
          </p:cNvPr>
          <p:cNvSpPr>
            <a:spLocks noGrp="1"/>
          </p:cNvSpPr>
          <p:nvPr>
            <p:ph sz="half" idx="2"/>
          </p:nvPr>
        </p:nvSpPr>
        <p:spPr>
          <a:xfrm>
            <a:off x="6172200" y="1825625"/>
            <a:ext cx="5181600" cy="435133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US" altLang="en-US"/>
          </a:p>
        </p:txBody>
      </p:sp>
      <p:sp>
        <p:nvSpPr>
          <p:cNvPr id="5" name="날짜 개체 틀 4">
            <a:extLst>
              <a:ext uri="{FF2B5EF4-FFF2-40B4-BE49-F238E27FC236}">
                <a16:creationId xmlns:a16="http://schemas.microsoft.com/office/drawing/2014/main" id="{8668D28A-F4FA-6EEC-3813-4906F71BBA9C}"/>
              </a:ext>
            </a:extLst>
          </p:cNvPr>
          <p:cNvSpPr>
            <a:spLocks noGrp="1"/>
          </p:cNvSpPr>
          <p:nvPr>
            <p:ph type="dt" sz="half" idx="10"/>
          </p:nvPr>
        </p:nvSpPr>
        <p:spPr/>
        <p:txBody>
          <a:bodyPr/>
          <a:lstStyle/>
          <a:p>
            <a:fld id="{BE738B84-53AA-7D46-9D77-AAAE135FC7C1}" type="datetime1">
              <a:rPr kumimoji="1" lang="ko-KR" altLang="en-US" smtClean="0"/>
              <a:t>2024. 4. 27.</a:t>
            </a:fld>
            <a:endParaRPr kumimoji="1" lang="ko-Kore-US" altLang="en-US"/>
          </a:p>
        </p:txBody>
      </p:sp>
      <p:sp>
        <p:nvSpPr>
          <p:cNvPr id="6" name="바닥글 개체 틀 5">
            <a:extLst>
              <a:ext uri="{FF2B5EF4-FFF2-40B4-BE49-F238E27FC236}">
                <a16:creationId xmlns:a16="http://schemas.microsoft.com/office/drawing/2014/main" id="{5B329433-3841-3F62-FE12-9696D8C5BC3C}"/>
              </a:ext>
            </a:extLst>
          </p:cNvPr>
          <p:cNvSpPr>
            <a:spLocks noGrp="1"/>
          </p:cNvSpPr>
          <p:nvPr>
            <p:ph type="ftr" sz="quarter" idx="11"/>
          </p:nvPr>
        </p:nvSpPr>
        <p:spPr/>
        <p:txBody>
          <a:bodyPr/>
          <a:lstStyle/>
          <a:p>
            <a:endParaRPr kumimoji="1" lang="ko-Kore-US" altLang="en-US"/>
          </a:p>
        </p:txBody>
      </p:sp>
      <p:sp>
        <p:nvSpPr>
          <p:cNvPr id="7" name="슬라이드 번호 개체 틀 6">
            <a:extLst>
              <a:ext uri="{FF2B5EF4-FFF2-40B4-BE49-F238E27FC236}">
                <a16:creationId xmlns:a16="http://schemas.microsoft.com/office/drawing/2014/main" id="{427BC4D6-B52B-2BBF-FBEA-1EDACB4DD2D5}"/>
              </a:ext>
            </a:extLst>
          </p:cNvPr>
          <p:cNvSpPr>
            <a:spLocks noGrp="1"/>
          </p:cNvSpPr>
          <p:nvPr>
            <p:ph type="sldNum" sz="quarter" idx="12"/>
          </p:nvPr>
        </p:nvSpPr>
        <p:spPr/>
        <p:txBody>
          <a:bodyPr/>
          <a:lstStyle/>
          <a:p>
            <a:fld id="{0312AF70-B12A-864A-9FFE-4D47E2A5E8BA}" type="slidenum">
              <a:rPr kumimoji="1" lang="ko-Kore-US" altLang="en-US" smtClean="0"/>
              <a:t>‹#›</a:t>
            </a:fld>
            <a:endParaRPr kumimoji="1" lang="ko-Kore-US" altLang="en-US"/>
          </a:p>
        </p:txBody>
      </p:sp>
    </p:spTree>
    <p:extLst>
      <p:ext uri="{BB962C8B-B14F-4D97-AF65-F5344CB8AC3E}">
        <p14:creationId xmlns:p14="http://schemas.microsoft.com/office/powerpoint/2010/main" val="179174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B6CC3BE-65E8-2E86-C004-F8D6DB65905F}"/>
              </a:ext>
            </a:extLst>
          </p:cNvPr>
          <p:cNvSpPr>
            <a:spLocks noGrp="1"/>
          </p:cNvSpPr>
          <p:nvPr>
            <p:ph type="title"/>
          </p:nvPr>
        </p:nvSpPr>
        <p:spPr>
          <a:xfrm>
            <a:off x="839788" y="365125"/>
            <a:ext cx="10515600" cy="1325563"/>
          </a:xfrm>
        </p:spPr>
        <p:txBody>
          <a:bodyPr/>
          <a:lstStyle/>
          <a:p>
            <a:r>
              <a:rPr kumimoji="1" lang="ko-KR" altLang="en-US"/>
              <a:t>마스터 제목 스타일 편집</a:t>
            </a:r>
            <a:endParaRPr kumimoji="1" lang="ko-Kore-US" altLang="en-US"/>
          </a:p>
        </p:txBody>
      </p:sp>
      <p:sp>
        <p:nvSpPr>
          <p:cNvPr id="3" name="텍스트 개체 틀 2">
            <a:extLst>
              <a:ext uri="{FF2B5EF4-FFF2-40B4-BE49-F238E27FC236}">
                <a16:creationId xmlns:a16="http://schemas.microsoft.com/office/drawing/2014/main" id="{E3191FC9-646F-0C80-686C-9969A38191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ko-KR" altLang="en-US"/>
              <a:t>마스터 텍스트 스타일을 편집하려면 클릭</a:t>
            </a:r>
          </a:p>
        </p:txBody>
      </p:sp>
      <p:sp>
        <p:nvSpPr>
          <p:cNvPr id="4" name="내용 개체 틀 3">
            <a:extLst>
              <a:ext uri="{FF2B5EF4-FFF2-40B4-BE49-F238E27FC236}">
                <a16:creationId xmlns:a16="http://schemas.microsoft.com/office/drawing/2014/main" id="{45159DC6-7E9A-B33F-99FC-9E7FE8C2E523}"/>
              </a:ext>
            </a:extLst>
          </p:cNvPr>
          <p:cNvSpPr>
            <a:spLocks noGrp="1"/>
          </p:cNvSpPr>
          <p:nvPr>
            <p:ph sz="half" idx="2"/>
          </p:nvPr>
        </p:nvSpPr>
        <p:spPr>
          <a:xfrm>
            <a:off x="839788" y="2505075"/>
            <a:ext cx="5157787" cy="368458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US" altLang="en-US"/>
          </a:p>
        </p:txBody>
      </p:sp>
      <p:sp>
        <p:nvSpPr>
          <p:cNvPr id="5" name="텍스트 개체 틀 4">
            <a:extLst>
              <a:ext uri="{FF2B5EF4-FFF2-40B4-BE49-F238E27FC236}">
                <a16:creationId xmlns:a16="http://schemas.microsoft.com/office/drawing/2014/main" id="{E8909888-CB4E-6532-8E94-AB7D4E52F5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ko-KR" altLang="en-US"/>
              <a:t>마스터 텍스트 스타일을 편집하려면 클릭</a:t>
            </a:r>
          </a:p>
        </p:txBody>
      </p:sp>
      <p:sp>
        <p:nvSpPr>
          <p:cNvPr id="6" name="내용 개체 틀 5">
            <a:extLst>
              <a:ext uri="{FF2B5EF4-FFF2-40B4-BE49-F238E27FC236}">
                <a16:creationId xmlns:a16="http://schemas.microsoft.com/office/drawing/2014/main" id="{8F703AB9-76D4-63F9-1F9A-A73D643E97B1}"/>
              </a:ext>
            </a:extLst>
          </p:cNvPr>
          <p:cNvSpPr>
            <a:spLocks noGrp="1"/>
          </p:cNvSpPr>
          <p:nvPr>
            <p:ph sz="quarter" idx="4"/>
          </p:nvPr>
        </p:nvSpPr>
        <p:spPr>
          <a:xfrm>
            <a:off x="6172200" y="2505075"/>
            <a:ext cx="5183188" cy="368458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US" altLang="en-US"/>
          </a:p>
        </p:txBody>
      </p:sp>
      <p:sp>
        <p:nvSpPr>
          <p:cNvPr id="7" name="날짜 개체 틀 6">
            <a:extLst>
              <a:ext uri="{FF2B5EF4-FFF2-40B4-BE49-F238E27FC236}">
                <a16:creationId xmlns:a16="http://schemas.microsoft.com/office/drawing/2014/main" id="{DE2335D6-0FAF-4C99-4DAC-B6A685F7DD36}"/>
              </a:ext>
            </a:extLst>
          </p:cNvPr>
          <p:cNvSpPr>
            <a:spLocks noGrp="1"/>
          </p:cNvSpPr>
          <p:nvPr>
            <p:ph type="dt" sz="half" idx="10"/>
          </p:nvPr>
        </p:nvSpPr>
        <p:spPr/>
        <p:txBody>
          <a:bodyPr/>
          <a:lstStyle/>
          <a:p>
            <a:fld id="{4420A2A1-C780-EC49-9F92-A7D791092B6F}" type="datetime1">
              <a:rPr kumimoji="1" lang="ko-KR" altLang="en-US" smtClean="0"/>
              <a:t>2024. 4. 27.</a:t>
            </a:fld>
            <a:endParaRPr kumimoji="1" lang="ko-Kore-US" altLang="en-US"/>
          </a:p>
        </p:txBody>
      </p:sp>
      <p:sp>
        <p:nvSpPr>
          <p:cNvPr id="8" name="바닥글 개체 틀 7">
            <a:extLst>
              <a:ext uri="{FF2B5EF4-FFF2-40B4-BE49-F238E27FC236}">
                <a16:creationId xmlns:a16="http://schemas.microsoft.com/office/drawing/2014/main" id="{D3D0E63A-A5A3-AD39-708C-B226DC29C606}"/>
              </a:ext>
            </a:extLst>
          </p:cNvPr>
          <p:cNvSpPr>
            <a:spLocks noGrp="1"/>
          </p:cNvSpPr>
          <p:nvPr>
            <p:ph type="ftr" sz="quarter" idx="11"/>
          </p:nvPr>
        </p:nvSpPr>
        <p:spPr/>
        <p:txBody>
          <a:bodyPr/>
          <a:lstStyle/>
          <a:p>
            <a:endParaRPr kumimoji="1" lang="ko-Kore-US" altLang="en-US"/>
          </a:p>
        </p:txBody>
      </p:sp>
      <p:sp>
        <p:nvSpPr>
          <p:cNvPr id="9" name="슬라이드 번호 개체 틀 8">
            <a:extLst>
              <a:ext uri="{FF2B5EF4-FFF2-40B4-BE49-F238E27FC236}">
                <a16:creationId xmlns:a16="http://schemas.microsoft.com/office/drawing/2014/main" id="{A80054E9-523D-ABDC-68E5-B8E1AE944DEA}"/>
              </a:ext>
            </a:extLst>
          </p:cNvPr>
          <p:cNvSpPr>
            <a:spLocks noGrp="1"/>
          </p:cNvSpPr>
          <p:nvPr>
            <p:ph type="sldNum" sz="quarter" idx="12"/>
          </p:nvPr>
        </p:nvSpPr>
        <p:spPr/>
        <p:txBody>
          <a:bodyPr/>
          <a:lstStyle/>
          <a:p>
            <a:fld id="{0312AF70-B12A-864A-9FFE-4D47E2A5E8BA}" type="slidenum">
              <a:rPr kumimoji="1" lang="ko-Kore-US" altLang="en-US" smtClean="0"/>
              <a:t>‹#›</a:t>
            </a:fld>
            <a:endParaRPr kumimoji="1" lang="ko-Kore-US" altLang="en-US"/>
          </a:p>
        </p:txBody>
      </p:sp>
    </p:spTree>
    <p:extLst>
      <p:ext uri="{BB962C8B-B14F-4D97-AF65-F5344CB8AC3E}">
        <p14:creationId xmlns:p14="http://schemas.microsoft.com/office/powerpoint/2010/main" val="19238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5572527-6A68-20AC-28DC-65A6179EB5F0}"/>
              </a:ext>
            </a:extLst>
          </p:cNvPr>
          <p:cNvSpPr>
            <a:spLocks noGrp="1"/>
          </p:cNvSpPr>
          <p:nvPr>
            <p:ph type="title"/>
          </p:nvPr>
        </p:nvSpPr>
        <p:spPr/>
        <p:txBody>
          <a:bodyPr/>
          <a:lstStyle/>
          <a:p>
            <a:r>
              <a:rPr kumimoji="1" lang="ko-KR" altLang="en-US"/>
              <a:t>마스터 제목 스타일 편집</a:t>
            </a:r>
            <a:endParaRPr kumimoji="1" lang="ko-Kore-US" altLang="en-US"/>
          </a:p>
        </p:txBody>
      </p:sp>
      <p:sp>
        <p:nvSpPr>
          <p:cNvPr id="3" name="날짜 개체 틀 2">
            <a:extLst>
              <a:ext uri="{FF2B5EF4-FFF2-40B4-BE49-F238E27FC236}">
                <a16:creationId xmlns:a16="http://schemas.microsoft.com/office/drawing/2014/main" id="{BDB18E1D-1C22-DDFB-A1DB-EF4D2093ECC1}"/>
              </a:ext>
            </a:extLst>
          </p:cNvPr>
          <p:cNvSpPr>
            <a:spLocks noGrp="1"/>
          </p:cNvSpPr>
          <p:nvPr>
            <p:ph type="dt" sz="half" idx="10"/>
          </p:nvPr>
        </p:nvSpPr>
        <p:spPr/>
        <p:txBody>
          <a:bodyPr/>
          <a:lstStyle/>
          <a:p>
            <a:fld id="{26CA7143-3BDD-D848-8AE0-B530C7906C7F}" type="datetime1">
              <a:rPr kumimoji="1" lang="ko-KR" altLang="en-US" smtClean="0"/>
              <a:t>2024. 4. 27.</a:t>
            </a:fld>
            <a:endParaRPr kumimoji="1" lang="ko-Kore-US" altLang="en-US"/>
          </a:p>
        </p:txBody>
      </p:sp>
      <p:sp>
        <p:nvSpPr>
          <p:cNvPr id="4" name="바닥글 개체 틀 3">
            <a:extLst>
              <a:ext uri="{FF2B5EF4-FFF2-40B4-BE49-F238E27FC236}">
                <a16:creationId xmlns:a16="http://schemas.microsoft.com/office/drawing/2014/main" id="{8F983E0E-CCC3-2BD8-BE95-78B901034C97}"/>
              </a:ext>
            </a:extLst>
          </p:cNvPr>
          <p:cNvSpPr>
            <a:spLocks noGrp="1"/>
          </p:cNvSpPr>
          <p:nvPr>
            <p:ph type="ftr" sz="quarter" idx="11"/>
          </p:nvPr>
        </p:nvSpPr>
        <p:spPr/>
        <p:txBody>
          <a:bodyPr/>
          <a:lstStyle/>
          <a:p>
            <a:endParaRPr kumimoji="1" lang="ko-Kore-US" altLang="en-US"/>
          </a:p>
        </p:txBody>
      </p:sp>
      <p:sp>
        <p:nvSpPr>
          <p:cNvPr id="5" name="슬라이드 번호 개체 틀 4">
            <a:extLst>
              <a:ext uri="{FF2B5EF4-FFF2-40B4-BE49-F238E27FC236}">
                <a16:creationId xmlns:a16="http://schemas.microsoft.com/office/drawing/2014/main" id="{90FEB160-8F1D-985D-62A8-A6E844D07D4C}"/>
              </a:ext>
            </a:extLst>
          </p:cNvPr>
          <p:cNvSpPr>
            <a:spLocks noGrp="1"/>
          </p:cNvSpPr>
          <p:nvPr>
            <p:ph type="sldNum" sz="quarter" idx="12"/>
          </p:nvPr>
        </p:nvSpPr>
        <p:spPr/>
        <p:txBody>
          <a:bodyPr/>
          <a:lstStyle/>
          <a:p>
            <a:fld id="{0312AF70-B12A-864A-9FFE-4D47E2A5E8BA}" type="slidenum">
              <a:rPr kumimoji="1" lang="ko-Kore-US" altLang="en-US" smtClean="0"/>
              <a:t>‹#›</a:t>
            </a:fld>
            <a:endParaRPr kumimoji="1" lang="ko-Kore-US" altLang="en-US"/>
          </a:p>
        </p:txBody>
      </p:sp>
    </p:spTree>
    <p:extLst>
      <p:ext uri="{BB962C8B-B14F-4D97-AF65-F5344CB8AC3E}">
        <p14:creationId xmlns:p14="http://schemas.microsoft.com/office/powerpoint/2010/main" val="388281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CA2FDC6E-EAA3-7676-DDDC-784DDA1F33AA}"/>
              </a:ext>
            </a:extLst>
          </p:cNvPr>
          <p:cNvSpPr>
            <a:spLocks noGrp="1"/>
          </p:cNvSpPr>
          <p:nvPr>
            <p:ph type="dt" sz="half" idx="10"/>
          </p:nvPr>
        </p:nvSpPr>
        <p:spPr/>
        <p:txBody>
          <a:bodyPr/>
          <a:lstStyle/>
          <a:p>
            <a:fld id="{73C1EBFD-C595-3146-B293-61DFB5767454}" type="datetime1">
              <a:rPr kumimoji="1" lang="ko-KR" altLang="en-US" smtClean="0"/>
              <a:t>2024. 4. 27.</a:t>
            </a:fld>
            <a:endParaRPr kumimoji="1" lang="ko-Kore-US" altLang="en-US"/>
          </a:p>
        </p:txBody>
      </p:sp>
      <p:sp>
        <p:nvSpPr>
          <p:cNvPr id="3" name="바닥글 개체 틀 2">
            <a:extLst>
              <a:ext uri="{FF2B5EF4-FFF2-40B4-BE49-F238E27FC236}">
                <a16:creationId xmlns:a16="http://schemas.microsoft.com/office/drawing/2014/main" id="{9B7EF873-915A-67F1-2F61-A1A6461E4E89}"/>
              </a:ext>
            </a:extLst>
          </p:cNvPr>
          <p:cNvSpPr>
            <a:spLocks noGrp="1"/>
          </p:cNvSpPr>
          <p:nvPr>
            <p:ph type="ftr" sz="quarter" idx="11"/>
          </p:nvPr>
        </p:nvSpPr>
        <p:spPr/>
        <p:txBody>
          <a:bodyPr/>
          <a:lstStyle/>
          <a:p>
            <a:endParaRPr kumimoji="1" lang="ko-Kore-US" altLang="en-US"/>
          </a:p>
        </p:txBody>
      </p:sp>
      <p:sp>
        <p:nvSpPr>
          <p:cNvPr id="4" name="슬라이드 번호 개체 틀 3">
            <a:extLst>
              <a:ext uri="{FF2B5EF4-FFF2-40B4-BE49-F238E27FC236}">
                <a16:creationId xmlns:a16="http://schemas.microsoft.com/office/drawing/2014/main" id="{696919C7-FC7C-50BC-48E4-CDAFC5D6DA15}"/>
              </a:ext>
            </a:extLst>
          </p:cNvPr>
          <p:cNvSpPr>
            <a:spLocks noGrp="1"/>
          </p:cNvSpPr>
          <p:nvPr>
            <p:ph type="sldNum" sz="quarter" idx="12"/>
          </p:nvPr>
        </p:nvSpPr>
        <p:spPr/>
        <p:txBody>
          <a:bodyPr/>
          <a:lstStyle/>
          <a:p>
            <a:fld id="{0312AF70-B12A-864A-9FFE-4D47E2A5E8BA}" type="slidenum">
              <a:rPr kumimoji="1" lang="ko-Kore-US" altLang="en-US" smtClean="0"/>
              <a:t>‹#›</a:t>
            </a:fld>
            <a:endParaRPr kumimoji="1" lang="ko-Kore-US" altLang="en-US"/>
          </a:p>
        </p:txBody>
      </p:sp>
    </p:spTree>
    <p:extLst>
      <p:ext uri="{BB962C8B-B14F-4D97-AF65-F5344CB8AC3E}">
        <p14:creationId xmlns:p14="http://schemas.microsoft.com/office/powerpoint/2010/main" val="1281456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3CD39F0-BA46-C26C-F822-40B0F49143C2}"/>
              </a:ext>
            </a:extLst>
          </p:cNvPr>
          <p:cNvSpPr>
            <a:spLocks noGrp="1"/>
          </p:cNvSpPr>
          <p:nvPr>
            <p:ph type="title"/>
          </p:nvPr>
        </p:nvSpPr>
        <p:spPr>
          <a:xfrm>
            <a:off x="839788" y="457200"/>
            <a:ext cx="3932237" cy="1600200"/>
          </a:xfrm>
        </p:spPr>
        <p:txBody>
          <a:bodyPr anchor="b"/>
          <a:lstStyle>
            <a:lvl1pPr>
              <a:defRPr sz="3200"/>
            </a:lvl1pPr>
          </a:lstStyle>
          <a:p>
            <a:r>
              <a:rPr kumimoji="1" lang="ko-KR" altLang="en-US"/>
              <a:t>마스터 제목 스타일 편집</a:t>
            </a:r>
            <a:endParaRPr kumimoji="1" lang="ko-Kore-US" altLang="en-US"/>
          </a:p>
        </p:txBody>
      </p:sp>
      <p:sp>
        <p:nvSpPr>
          <p:cNvPr id="3" name="내용 개체 틀 2">
            <a:extLst>
              <a:ext uri="{FF2B5EF4-FFF2-40B4-BE49-F238E27FC236}">
                <a16:creationId xmlns:a16="http://schemas.microsoft.com/office/drawing/2014/main" id="{357EF4CE-5237-FB17-86C2-37D4AA371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US" altLang="en-US"/>
          </a:p>
        </p:txBody>
      </p:sp>
      <p:sp>
        <p:nvSpPr>
          <p:cNvPr id="4" name="텍스트 개체 틀 3">
            <a:extLst>
              <a:ext uri="{FF2B5EF4-FFF2-40B4-BE49-F238E27FC236}">
                <a16:creationId xmlns:a16="http://schemas.microsoft.com/office/drawing/2014/main" id="{86EF4784-1B80-85CF-60AB-14FA4CBDD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ko-KR" altLang="en-US"/>
              <a:t>마스터 텍스트 스타일을 편집하려면 클릭</a:t>
            </a:r>
          </a:p>
        </p:txBody>
      </p:sp>
      <p:sp>
        <p:nvSpPr>
          <p:cNvPr id="5" name="날짜 개체 틀 4">
            <a:extLst>
              <a:ext uri="{FF2B5EF4-FFF2-40B4-BE49-F238E27FC236}">
                <a16:creationId xmlns:a16="http://schemas.microsoft.com/office/drawing/2014/main" id="{4874EE4B-C96B-3693-DD57-92531BC35DE5}"/>
              </a:ext>
            </a:extLst>
          </p:cNvPr>
          <p:cNvSpPr>
            <a:spLocks noGrp="1"/>
          </p:cNvSpPr>
          <p:nvPr>
            <p:ph type="dt" sz="half" idx="10"/>
          </p:nvPr>
        </p:nvSpPr>
        <p:spPr/>
        <p:txBody>
          <a:bodyPr/>
          <a:lstStyle/>
          <a:p>
            <a:fld id="{7C3FDF97-2D0E-194B-9E7D-FDC4F41184D3}" type="datetime1">
              <a:rPr kumimoji="1" lang="ko-KR" altLang="en-US" smtClean="0"/>
              <a:t>2024. 4. 27.</a:t>
            </a:fld>
            <a:endParaRPr kumimoji="1" lang="ko-Kore-US" altLang="en-US"/>
          </a:p>
        </p:txBody>
      </p:sp>
      <p:sp>
        <p:nvSpPr>
          <p:cNvPr id="6" name="바닥글 개체 틀 5">
            <a:extLst>
              <a:ext uri="{FF2B5EF4-FFF2-40B4-BE49-F238E27FC236}">
                <a16:creationId xmlns:a16="http://schemas.microsoft.com/office/drawing/2014/main" id="{035F8D63-703B-4DA3-0CC7-7E62E3398847}"/>
              </a:ext>
            </a:extLst>
          </p:cNvPr>
          <p:cNvSpPr>
            <a:spLocks noGrp="1"/>
          </p:cNvSpPr>
          <p:nvPr>
            <p:ph type="ftr" sz="quarter" idx="11"/>
          </p:nvPr>
        </p:nvSpPr>
        <p:spPr/>
        <p:txBody>
          <a:bodyPr/>
          <a:lstStyle/>
          <a:p>
            <a:endParaRPr kumimoji="1" lang="ko-Kore-US" altLang="en-US"/>
          </a:p>
        </p:txBody>
      </p:sp>
      <p:sp>
        <p:nvSpPr>
          <p:cNvPr id="7" name="슬라이드 번호 개체 틀 6">
            <a:extLst>
              <a:ext uri="{FF2B5EF4-FFF2-40B4-BE49-F238E27FC236}">
                <a16:creationId xmlns:a16="http://schemas.microsoft.com/office/drawing/2014/main" id="{6A134A69-5398-CDF7-3C7D-4BB0CADEDEAB}"/>
              </a:ext>
            </a:extLst>
          </p:cNvPr>
          <p:cNvSpPr>
            <a:spLocks noGrp="1"/>
          </p:cNvSpPr>
          <p:nvPr>
            <p:ph type="sldNum" sz="quarter" idx="12"/>
          </p:nvPr>
        </p:nvSpPr>
        <p:spPr/>
        <p:txBody>
          <a:bodyPr/>
          <a:lstStyle/>
          <a:p>
            <a:fld id="{0312AF70-B12A-864A-9FFE-4D47E2A5E8BA}" type="slidenum">
              <a:rPr kumimoji="1" lang="ko-Kore-US" altLang="en-US" smtClean="0"/>
              <a:t>‹#›</a:t>
            </a:fld>
            <a:endParaRPr kumimoji="1" lang="ko-Kore-US" altLang="en-US"/>
          </a:p>
        </p:txBody>
      </p:sp>
    </p:spTree>
    <p:extLst>
      <p:ext uri="{BB962C8B-B14F-4D97-AF65-F5344CB8AC3E}">
        <p14:creationId xmlns:p14="http://schemas.microsoft.com/office/powerpoint/2010/main" val="380339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62DA80D-1660-7CDE-4FC7-F807F73D6852}"/>
              </a:ext>
            </a:extLst>
          </p:cNvPr>
          <p:cNvSpPr>
            <a:spLocks noGrp="1"/>
          </p:cNvSpPr>
          <p:nvPr>
            <p:ph type="title"/>
          </p:nvPr>
        </p:nvSpPr>
        <p:spPr>
          <a:xfrm>
            <a:off x="839788" y="457200"/>
            <a:ext cx="3932237" cy="1600200"/>
          </a:xfrm>
        </p:spPr>
        <p:txBody>
          <a:bodyPr anchor="b"/>
          <a:lstStyle>
            <a:lvl1pPr>
              <a:defRPr sz="3200"/>
            </a:lvl1pPr>
          </a:lstStyle>
          <a:p>
            <a:r>
              <a:rPr kumimoji="1" lang="ko-KR" altLang="en-US"/>
              <a:t>마스터 제목 스타일 편집</a:t>
            </a:r>
            <a:endParaRPr kumimoji="1" lang="ko-Kore-US" altLang="en-US"/>
          </a:p>
        </p:txBody>
      </p:sp>
      <p:sp>
        <p:nvSpPr>
          <p:cNvPr id="3" name="그림 개체 틀 2">
            <a:extLst>
              <a:ext uri="{FF2B5EF4-FFF2-40B4-BE49-F238E27FC236}">
                <a16:creationId xmlns:a16="http://schemas.microsoft.com/office/drawing/2014/main" id="{A352290D-6891-1984-C46E-7C92F45D5F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ko-Kore-US" altLang="en-US"/>
          </a:p>
        </p:txBody>
      </p:sp>
      <p:sp>
        <p:nvSpPr>
          <p:cNvPr id="4" name="텍스트 개체 틀 3">
            <a:extLst>
              <a:ext uri="{FF2B5EF4-FFF2-40B4-BE49-F238E27FC236}">
                <a16:creationId xmlns:a16="http://schemas.microsoft.com/office/drawing/2014/main" id="{9EFDF9F3-5A2C-84E1-1B45-4C311A4D3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ko-KR" altLang="en-US"/>
              <a:t>마스터 텍스트 스타일을 편집하려면 클릭</a:t>
            </a:r>
          </a:p>
        </p:txBody>
      </p:sp>
      <p:sp>
        <p:nvSpPr>
          <p:cNvPr id="5" name="날짜 개체 틀 4">
            <a:extLst>
              <a:ext uri="{FF2B5EF4-FFF2-40B4-BE49-F238E27FC236}">
                <a16:creationId xmlns:a16="http://schemas.microsoft.com/office/drawing/2014/main" id="{4553B704-80B0-B824-1CFE-0F838D88F985}"/>
              </a:ext>
            </a:extLst>
          </p:cNvPr>
          <p:cNvSpPr>
            <a:spLocks noGrp="1"/>
          </p:cNvSpPr>
          <p:nvPr>
            <p:ph type="dt" sz="half" idx="10"/>
          </p:nvPr>
        </p:nvSpPr>
        <p:spPr/>
        <p:txBody>
          <a:bodyPr/>
          <a:lstStyle/>
          <a:p>
            <a:fld id="{0C87E982-4CF9-3545-BDAE-F8E80EA8E642}" type="datetime1">
              <a:rPr kumimoji="1" lang="ko-KR" altLang="en-US" smtClean="0"/>
              <a:t>2024. 4. 27.</a:t>
            </a:fld>
            <a:endParaRPr kumimoji="1" lang="ko-Kore-US" altLang="en-US"/>
          </a:p>
        </p:txBody>
      </p:sp>
      <p:sp>
        <p:nvSpPr>
          <p:cNvPr id="6" name="바닥글 개체 틀 5">
            <a:extLst>
              <a:ext uri="{FF2B5EF4-FFF2-40B4-BE49-F238E27FC236}">
                <a16:creationId xmlns:a16="http://schemas.microsoft.com/office/drawing/2014/main" id="{683D3BFE-44DF-412C-63A5-D08A53D5B228}"/>
              </a:ext>
            </a:extLst>
          </p:cNvPr>
          <p:cNvSpPr>
            <a:spLocks noGrp="1"/>
          </p:cNvSpPr>
          <p:nvPr>
            <p:ph type="ftr" sz="quarter" idx="11"/>
          </p:nvPr>
        </p:nvSpPr>
        <p:spPr/>
        <p:txBody>
          <a:bodyPr/>
          <a:lstStyle/>
          <a:p>
            <a:endParaRPr kumimoji="1" lang="ko-Kore-US" altLang="en-US"/>
          </a:p>
        </p:txBody>
      </p:sp>
      <p:sp>
        <p:nvSpPr>
          <p:cNvPr id="7" name="슬라이드 번호 개체 틀 6">
            <a:extLst>
              <a:ext uri="{FF2B5EF4-FFF2-40B4-BE49-F238E27FC236}">
                <a16:creationId xmlns:a16="http://schemas.microsoft.com/office/drawing/2014/main" id="{9DEEEFBF-4BFE-5B85-CD90-3FD7F368E3E0}"/>
              </a:ext>
            </a:extLst>
          </p:cNvPr>
          <p:cNvSpPr>
            <a:spLocks noGrp="1"/>
          </p:cNvSpPr>
          <p:nvPr>
            <p:ph type="sldNum" sz="quarter" idx="12"/>
          </p:nvPr>
        </p:nvSpPr>
        <p:spPr/>
        <p:txBody>
          <a:bodyPr/>
          <a:lstStyle/>
          <a:p>
            <a:fld id="{0312AF70-B12A-864A-9FFE-4D47E2A5E8BA}" type="slidenum">
              <a:rPr kumimoji="1" lang="ko-Kore-US" altLang="en-US" smtClean="0"/>
              <a:t>‹#›</a:t>
            </a:fld>
            <a:endParaRPr kumimoji="1" lang="ko-Kore-US" altLang="en-US"/>
          </a:p>
        </p:txBody>
      </p:sp>
    </p:spTree>
    <p:extLst>
      <p:ext uri="{BB962C8B-B14F-4D97-AF65-F5344CB8AC3E}">
        <p14:creationId xmlns:p14="http://schemas.microsoft.com/office/powerpoint/2010/main" val="1816474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18068904-8DAC-DF55-C677-4E460E86F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endParaRPr kumimoji="1" lang="ko-Kore-US" altLang="en-US"/>
          </a:p>
        </p:txBody>
      </p:sp>
      <p:sp>
        <p:nvSpPr>
          <p:cNvPr id="3" name="텍스트 개체 틀 2">
            <a:extLst>
              <a:ext uri="{FF2B5EF4-FFF2-40B4-BE49-F238E27FC236}">
                <a16:creationId xmlns:a16="http://schemas.microsoft.com/office/drawing/2014/main" id="{6037540A-353C-2599-ADA6-A6D3245461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US" altLang="en-US"/>
          </a:p>
        </p:txBody>
      </p:sp>
      <p:sp>
        <p:nvSpPr>
          <p:cNvPr id="4" name="날짜 개체 틀 3">
            <a:extLst>
              <a:ext uri="{FF2B5EF4-FFF2-40B4-BE49-F238E27FC236}">
                <a16:creationId xmlns:a16="http://schemas.microsoft.com/office/drawing/2014/main" id="{C427ACAB-A346-D11D-9D74-3405B1CF5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00400-7EC7-0242-B71E-1DC8B89F6CAF}" type="datetime1">
              <a:rPr kumimoji="1" lang="ko-KR" altLang="en-US" smtClean="0"/>
              <a:t>2024. 4. 27.</a:t>
            </a:fld>
            <a:endParaRPr kumimoji="1" lang="ko-Kore-US" altLang="en-US"/>
          </a:p>
        </p:txBody>
      </p:sp>
      <p:sp>
        <p:nvSpPr>
          <p:cNvPr id="5" name="바닥글 개체 틀 4">
            <a:extLst>
              <a:ext uri="{FF2B5EF4-FFF2-40B4-BE49-F238E27FC236}">
                <a16:creationId xmlns:a16="http://schemas.microsoft.com/office/drawing/2014/main" id="{CFA6B2DA-F55E-A90D-7BDF-C733E490CF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ore-US" altLang="en-US"/>
          </a:p>
        </p:txBody>
      </p:sp>
      <p:sp>
        <p:nvSpPr>
          <p:cNvPr id="6" name="슬라이드 번호 개체 틀 5">
            <a:extLst>
              <a:ext uri="{FF2B5EF4-FFF2-40B4-BE49-F238E27FC236}">
                <a16:creationId xmlns:a16="http://schemas.microsoft.com/office/drawing/2014/main" id="{EA6B9EFF-C107-D46D-84CC-5155DA7473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2AF70-B12A-864A-9FFE-4D47E2A5E8BA}" type="slidenum">
              <a:rPr kumimoji="1" lang="ko-Kore-US" altLang="en-US" smtClean="0"/>
              <a:t>‹#›</a:t>
            </a:fld>
            <a:endParaRPr kumimoji="1" lang="ko-Kore-US" altLang="en-US"/>
          </a:p>
        </p:txBody>
      </p:sp>
    </p:spTree>
    <p:extLst>
      <p:ext uri="{BB962C8B-B14F-4D97-AF65-F5344CB8AC3E}">
        <p14:creationId xmlns:p14="http://schemas.microsoft.com/office/powerpoint/2010/main" val="1898974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ore-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12"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media/media2.wav"/><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12"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media/media2.wav"/><Relationship Id="rId9"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353/lan.2020.0025" TargetMode="External"/><Relationship Id="rId7" Type="http://schemas.openxmlformats.org/officeDocument/2006/relationships/hyperlink" Target="https://doi.org/10.21437/Interspeech.2012-50" TargetMode="External"/><Relationship Id="rId2" Type="http://schemas.openxmlformats.org/officeDocument/2006/relationships/hyperlink" Target="https://doi.org/10.1353/lan.2017.0037" TargetMode="External"/><Relationship Id="rId1" Type="http://schemas.openxmlformats.org/officeDocument/2006/relationships/slideLayout" Target="../slideLayouts/slideLayout2.xml"/><Relationship Id="rId6" Type="http://schemas.openxmlformats.org/officeDocument/2006/relationships/hyperlink" Target="https://doi.org/10.5334/labphon.168" TargetMode="External"/><Relationship Id="rId5" Type="http://schemas.openxmlformats.org/officeDocument/2006/relationships/hyperlink" Target="https://doi.org/10.1075/tsl.45.13jur" TargetMode="External"/><Relationship Id="rId4" Type="http://schemas.openxmlformats.org/officeDocument/2006/relationships/hyperlink" Target="https://doi.org/10.1016/j.wocn.2015.09.003"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ED5566C-6702-72D7-194E-9DDB809B7592}"/>
              </a:ext>
            </a:extLst>
          </p:cNvPr>
          <p:cNvSpPr>
            <a:spLocks noGrp="1"/>
          </p:cNvSpPr>
          <p:nvPr>
            <p:ph type="ctrTitle"/>
          </p:nvPr>
        </p:nvSpPr>
        <p:spPr>
          <a:xfrm>
            <a:off x="0" y="1209450"/>
            <a:ext cx="12192000" cy="2387600"/>
          </a:xfrm>
        </p:spPr>
        <p:txBody>
          <a:bodyPr>
            <a:normAutofit fontScale="90000"/>
          </a:bodyPr>
          <a:lstStyle/>
          <a:p>
            <a:r>
              <a:rPr lang="en-US" altLang="ko-Kore-US" b="0" i="0" u="none" strike="noStrike" dirty="0">
                <a:effectLst/>
                <a:highlight>
                  <a:srgbClr val="FFFFFF"/>
                </a:highlight>
                <a:latin typeface="Arial" panose="020B0604020202020204" pitchFamily="34" charset="0"/>
              </a:rPr>
              <a:t>Modeling the variability of </a:t>
            </a:r>
            <a:br>
              <a:rPr lang="en-US" altLang="ko-Kore-US" b="0" i="0" u="none" strike="noStrike" dirty="0">
                <a:effectLst/>
                <a:highlight>
                  <a:srgbClr val="FFFFFF"/>
                </a:highlight>
                <a:latin typeface="Arial" panose="020B0604020202020204" pitchFamily="34" charset="0"/>
              </a:rPr>
            </a:br>
            <a:r>
              <a:rPr lang="en-US" altLang="ko-Kore-US" b="0" i="0" u="none" strike="noStrike" dirty="0">
                <a:effectLst/>
                <a:highlight>
                  <a:srgbClr val="FFFFFF"/>
                </a:highlight>
                <a:latin typeface="Arial" panose="020B0604020202020204" pitchFamily="34" charset="0"/>
              </a:rPr>
              <a:t>the obstruent lenition in Seoul Korean: </a:t>
            </a:r>
            <a:br>
              <a:rPr lang="en-US" altLang="ko-Kore-US" b="0" i="0" u="none" strike="noStrike" dirty="0">
                <a:effectLst/>
                <a:highlight>
                  <a:srgbClr val="FFFFFF"/>
                </a:highlight>
                <a:latin typeface="Arial" panose="020B0604020202020204" pitchFamily="34" charset="0"/>
              </a:rPr>
            </a:br>
            <a:r>
              <a:rPr lang="en-US" altLang="ko-Kore-US" sz="4000" b="1" i="0" u="none" strike="noStrike" dirty="0">
                <a:solidFill>
                  <a:srgbClr val="56B4EA"/>
                </a:solidFill>
                <a:effectLst/>
                <a:highlight>
                  <a:srgbClr val="FFFFFF"/>
                </a:highlight>
                <a:latin typeface="Arial" panose="020B0604020202020204" pitchFamily="34" charset="0"/>
              </a:rPr>
              <a:t>Prosody, Phonological context and Predictability</a:t>
            </a:r>
            <a:endParaRPr kumimoji="1" lang="ko-Kore-US" altLang="en-US" b="1" dirty="0">
              <a:solidFill>
                <a:srgbClr val="56B4EA"/>
              </a:solidFill>
            </a:endParaRPr>
          </a:p>
        </p:txBody>
      </p:sp>
      <p:sp>
        <p:nvSpPr>
          <p:cNvPr id="3" name="부제목 2">
            <a:extLst>
              <a:ext uri="{FF2B5EF4-FFF2-40B4-BE49-F238E27FC236}">
                <a16:creationId xmlns:a16="http://schemas.microsoft.com/office/drawing/2014/main" id="{5E83E433-F8D5-F96A-472E-04D4AF777B82}"/>
              </a:ext>
            </a:extLst>
          </p:cNvPr>
          <p:cNvSpPr>
            <a:spLocks noGrp="1"/>
          </p:cNvSpPr>
          <p:nvPr>
            <p:ph type="subTitle" idx="1"/>
          </p:nvPr>
        </p:nvSpPr>
        <p:spPr>
          <a:xfrm>
            <a:off x="1524000" y="4121150"/>
            <a:ext cx="9144000" cy="1655762"/>
          </a:xfrm>
        </p:spPr>
        <p:txBody>
          <a:bodyPr/>
          <a:lstStyle/>
          <a:p>
            <a:r>
              <a:rPr kumimoji="1" lang="en-US" altLang="ko-Kore-US" dirty="0"/>
              <a:t>Apr 27 2024</a:t>
            </a:r>
          </a:p>
          <a:p>
            <a:r>
              <a:rPr kumimoji="1" lang="en-US" altLang="ko-Kore-US" dirty="0" err="1"/>
              <a:t>PhPhone</a:t>
            </a:r>
            <a:r>
              <a:rPr kumimoji="1" lang="en-US" altLang="ko-Kore-US" dirty="0"/>
              <a:t> at UMass Amherst</a:t>
            </a:r>
          </a:p>
          <a:p>
            <a:r>
              <a:rPr kumimoji="1" lang="en-US" altLang="ko-Kore-US" dirty="0"/>
              <a:t>Seung Suk Lee</a:t>
            </a:r>
            <a:endParaRPr kumimoji="1" lang="ko-Kore-US" altLang="en-US" dirty="0"/>
          </a:p>
        </p:txBody>
      </p:sp>
      <p:pic>
        <p:nvPicPr>
          <p:cNvPr id="1028" name="Picture 4" descr="Wordmarks, Seal and Spirit Marks | Brand Guide | UMass Amherst">
            <a:extLst>
              <a:ext uri="{FF2B5EF4-FFF2-40B4-BE49-F238E27FC236}">
                <a16:creationId xmlns:a16="http://schemas.microsoft.com/office/drawing/2014/main" id="{46CBCDC8-3A9D-29D3-66E2-2204F5B6D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75" y="6132740"/>
            <a:ext cx="3900488" cy="81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92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46CCB3-44E7-7445-8CAC-42BAC304393A}"/>
              </a:ext>
            </a:extLst>
          </p:cNvPr>
          <p:cNvSpPr>
            <a:spLocks noGrp="1"/>
          </p:cNvSpPr>
          <p:nvPr>
            <p:ph type="title"/>
          </p:nvPr>
        </p:nvSpPr>
        <p:spPr/>
        <p:txBody>
          <a:bodyPr/>
          <a:lstStyle/>
          <a:p>
            <a:r>
              <a:rPr kumimoji="1" lang="en-US" altLang="ko-Kore-US" dirty="0" err="1"/>
              <a:t>NoBoundary</a:t>
            </a:r>
            <a:r>
              <a:rPr kumimoji="1" lang="en-US" altLang="ko-Kore-US" dirty="0"/>
              <a:t> </a:t>
            </a:r>
            <a:r>
              <a:rPr kumimoji="1" lang="en-US" altLang="ko-Kore-US" sz="2400" dirty="0"/>
              <a:t>#acoustic, #perceptual, #prosodic</a:t>
            </a:r>
            <a:endParaRPr kumimoji="1" lang="ko-Kore-US" altLang="en-US" sz="2400" dirty="0"/>
          </a:p>
        </p:txBody>
      </p:sp>
      <p:sp>
        <p:nvSpPr>
          <p:cNvPr id="3" name="내용 개체 틀 2">
            <a:extLst>
              <a:ext uri="{FF2B5EF4-FFF2-40B4-BE49-F238E27FC236}">
                <a16:creationId xmlns:a16="http://schemas.microsoft.com/office/drawing/2014/main" id="{7E6284F2-EF63-DD50-67D8-A6CD81B9DF0A}"/>
              </a:ext>
            </a:extLst>
          </p:cNvPr>
          <p:cNvSpPr>
            <a:spLocks noGrp="1"/>
          </p:cNvSpPr>
          <p:nvPr>
            <p:ph idx="1"/>
          </p:nvPr>
        </p:nvSpPr>
        <p:spPr/>
        <p:txBody>
          <a:bodyPr>
            <a:normAutofit/>
          </a:bodyPr>
          <a:lstStyle/>
          <a:p>
            <a:r>
              <a:rPr kumimoji="1" lang="en-US" altLang="ko-Kore-US" dirty="0"/>
              <a:t>Claim: A lenited realization of an obstruent can signal an </a:t>
            </a:r>
            <a:r>
              <a:rPr kumimoji="1" lang="en-US" altLang="ko-Kore-US" dirty="0">
                <a:solidFill>
                  <a:srgbClr val="56B4EA"/>
                </a:solidFill>
              </a:rPr>
              <a:t>absence</a:t>
            </a:r>
            <a:r>
              <a:rPr kumimoji="1" lang="en-US" altLang="ko-Kore-US" dirty="0"/>
              <a:t> of a prosodic </a:t>
            </a:r>
            <a:r>
              <a:rPr kumimoji="1" lang="en-US" altLang="ko-Kore-US" dirty="0">
                <a:solidFill>
                  <a:srgbClr val="56B4EA"/>
                </a:solidFill>
              </a:rPr>
              <a:t>boundary</a:t>
            </a:r>
          </a:p>
          <a:p>
            <a:r>
              <a:rPr kumimoji="1" lang="en-US" altLang="ko-Kore-US" dirty="0"/>
              <a:t>e.g., /b/ </a:t>
            </a:r>
            <a:r>
              <a:rPr kumimoji="1" lang="en-US" altLang="ko-Kore-US" dirty="0">
                <a:sym typeface="Wingdings" pitchFamily="2" charset="2"/>
              </a:rPr>
              <a:t> </a:t>
            </a:r>
            <a:r>
              <a:rPr kumimoji="1" lang="en-US" altLang="ko-Kore-US" dirty="0"/>
              <a:t>[b] initial &amp; [</a:t>
            </a:r>
            <a:r>
              <a:rPr kumimoji="1" lang="en-US" altLang="ko-Kore-US" dirty="0">
                <a:sym typeface="Wingdings" pitchFamily="2" charset="2"/>
              </a:rPr>
              <a:t>β] medial</a:t>
            </a:r>
          </a:p>
          <a:p>
            <a:endParaRPr kumimoji="1" lang="ko-Kore-US" altLang="en-US" dirty="0">
              <a:solidFill>
                <a:srgbClr val="56B4EA"/>
              </a:solidFill>
            </a:endParaRPr>
          </a:p>
        </p:txBody>
      </p:sp>
      <p:sp>
        <p:nvSpPr>
          <p:cNvPr id="4" name="슬라이드 번호 개체 틀 3">
            <a:extLst>
              <a:ext uri="{FF2B5EF4-FFF2-40B4-BE49-F238E27FC236}">
                <a16:creationId xmlns:a16="http://schemas.microsoft.com/office/drawing/2014/main" id="{27BB4F7D-8D32-A7AE-F044-A4457C353233}"/>
              </a:ext>
            </a:extLst>
          </p:cNvPr>
          <p:cNvSpPr>
            <a:spLocks noGrp="1"/>
          </p:cNvSpPr>
          <p:nvPr>
            <p:ph type="sldNum" sz="quarter" idx="12"/>
          </p:nvPr>
        </p:nvSpPr>
        <p:spPr/>
        <p:txBody>
          <a:bodyPr/>
          <a:lstStyle/>
          <a:p>
            <a:fld id="{0312AF70-B12A-864A-9FFE-4D47E2A5E8BA}" type="slidenum">
              <a:rPr kumimoji="1" lang="ko-Kore-US" altLang="en-US" smtClean="0"/>
              <a:t>10</a:t>
            </a:fld>
            <a:endParaRPr kumimoji="1" lang="ko-Kore-US" altLang="en-US"/>
          </a:p>
        </p:txBody>
      </p:sp>
      <p:pic>
        <p:nvPicPr>
          <p:cNvPr id="5" name="그림 4">
            <a:extLst>
              <a:ext uri="{FF2B5EF4-FFF2-40B4-BE49-F238E27FC236}">
                <a16:creationId xmlns:a16="http://schemas.microsoft.com/office/drawing/2014/main" id="{A36FBEDA-2710-5034-ED1F-2A022581CBE4}"/>
              </a:ext>
            </a:extLst>
          </p:cNvPr>
          <p:cNvPicPr>
            <a:picLocks noChangeAspect="1"/>
          </p:cNvPicPr>
          <p:nvPr/>
        </p:nvPicPr>
        <p:blipFill>
          <a:blip r:embed="rId3"/>
          <a:stretch>
            <a:fillRect/>
          </a:stretch>
        </p:blipFill>
        <p:spPr>
          <a:xfrm>
            <a:off x="1603051" y="5014451"/>
            <a:ext cx="1824527" cy="1824527"/>
          </a:xfrm>
          <a:prstGeom prst="rect">
            <a:avLst/>
          </a:prstGeom>
        </p:spPr>
      </p:pic>
      <p:pic>
        <p:nvPicPr>
          <p:cNvPr id="6" name="그림 5">
            <a:extLst>
              <a:ext uri="{FF2B5EF4-FFF2-40B4-BE49-F238E27FC236}">
                <a16:creationId xmlns:a16="http://schemas.microsoft.com/office/drawing/2014/main" id="{002DC888-DDD6-479A-7C8C-A4BA5E09D06B}"/>
              </a:ext>
            </a:extLst>
          </p:cNvPr>
          <p:cNvPicPr>
            <a:picLocks noChangeAspect="1"/>
          </p:cNvPicPr>
          <p:nvPr/>
        </p:nvPicPr>
        <p:blipFill>
          <a:blip r:embed="rId4"/>
          <a:stretch>
            <a:fillRect/>
          </a:stretch>
        </p:blipFill>
        <p:spPr>
          <a:xfrm>
            <a:off x="7621365" y="5014450"/>
            <a:ext cx="1824527" cy="1824527"/>
          </a:xfrm>
          <a:prstGeom prst="rect">
            <a:avLst/>
          </a:prstGeom>
        </p:spPr>
      </p:pic>
      <p:sp>
        <p:nvSpPr>
          <p:cNvPr id="7" name="타원형 설명선[O] 6">
            <a:extLst>
              <a:ext uri="{FF2B5EF4-FFF2-40B4-BE49-F238E27FC236}">
                <a16:creationId xmlns:a16="http://schemas.microsoft.com/office/drawing/2014/main" id="{7CF7746A-F190-F3AB-D35C-BAFD48563E35}"/>
              </a:ext>
            </a:extLst>
          </p:cNvPr>
          <p:cNvSpPr/>
          <p:nvPr/>
        </p:nvSpPr>
        <p:spPr>
          <a:xfrm>
            <a:off x="2856751" y="4119495"/>
            <a:ext cx="2173837" cy="1313959"/>
          </a:xfrm>
          <a:prstGeom prst="wedgeEllipseCallout">
            <a:avLst>
              <a:gd name="adj1" fmla="val -49531"/>
              <a:gd name="adj2" fmla="val 35184"/>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en-US" altLang="ko-Kore-US" dirty="0">
                <a:sym typeface="Wingdings" pitchFamily="2" charset="2"/>
              </a:rPr>
              <a:t>Word-medial</a:t>
            </a:r>
            <a:r>
              <a:rPr lang="en-US" dirty="0"/>
              <a:t>, </a:t>
            </a:r>
          </a:p>
          <a:p>
            <a:pPr algn="ctr"/>
            <a:r>
              <a:rPr lang="en-US" dirty="0"/>
              <a:t>Therefore</a:t>
            </a:r>
          </a:p>
          <a:p>
            <a:pPr algn="ctr"/>
            <a:r>
              <a:rPr kumimoji="1" lang="en-US" altLang="ko-Kore-US" dirty="0">
                <a:sym typeface="Wingdings" pitchFamily="2" charset="2"/>
              </a:rPr>
              <a:t>[β]</a:t>
            </a:r>
            <a:endParaRPr lang="en-US" dirty="0"/>
          </a:p>
        </p:txBody>
      </p:sp>
      <p:sp>
        <p:nvSpPr>
          <p:cNvPr id="8" name="타원형 설명선[O] 7">
            <a:extLst>
              <a:ext uri="{FF2B5EF4-FFF2-40B4-BE49-F238E27FC236}">
                <a16:creationId xmlns:a16="http://schemas.microsoft.com/office/drawing/2014/main" id="{5B8C584F-FD05-0A08-7741-30ECA3C5D7A8}"/>
              </a:ext>
            </a:extLst>
          </p:cNvPr>
          <p:cNvSpPr/>
          <p:nvPr/>
        </p:nvSpPr>
        <p:spPr>
          <a:xfrm rot="10800000" flipV="1">
            <a:off x="6018356" y="4119495"/>
            <a:ext cx="2173838" cy="1313959"/>
          </a:xfrm>
          <a:prstGeom prst="wedgeEllipseCallout">
            <a:avLst>
              <a:gd name="adj1" fmla="val -40489"/>
              <a:gd name="adj2" fmla="val 46240"/>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a:t>
            </a:r>
            <a:r>
              <a:rPr kumimoji="1" lang="en-US" altLang="ko-Kore-US" dirty="0">
                <a:sym typeface="Wingdings" pitchFamily="2" charset="2"/>
              </a:rPr>
              <a:t>β], </a:t>
            </a:r>
          </a:p>
          <a:p>
            <a:pPr algn="ctr"/>
            <a:r>
              <a:rPr kumimoji="1" lang="en-US" dirty="0">
                <a:sym typeface="Wingdings" pitchFamily="2" charset="2"/>
              </a:rPr>
              <a:t>Therefore</a:t>
            </a:r>
          </a:p>
          <a:p>
            <a:pPr algn="ctr"/>
            <a:r>
              <a:rPr kumimoji="1" lang="en-US" dirty="0">
                <a:sym typeface="Wingdings" pitchFamily="2" charset="2"/>
              </a:rPr>
              <a:t>Word-medial</a:t>
            </a:r>
            <a:endParaRPr lang="en-US" dirty="0"/>
          </a:p>
        </p:txBody>
      </p:sp>
    </p:spTree>
    <p:extLst>
      <p:ext uri="{BB962C8B-B14F-4D97-AF65-F5344CB8AC3E}">
        <p14:creationId xmlns:p14="http://schemas.microsoft.com/office/powerpoint/2010/main" val="267399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46CCB3-44E7-7445-8CAC-42BAC304393A}"/>
              </a:ext>
            </a:extLst>
          </p:cNvPr>
          <p:cNvSpPr>
            <a:spLocks noGrp="1"/>
          </p:cNvSpPr>
          <p:nvPr>
            <p:ph type="title"/>
          </p:nvPr>
        </p:nvSpPr>
        <p:spPr/>
        <p:txBody>
          <a:bodyPr/>
          <a:lstStyle/>
          <a:p>
            <a:r>
              <a:rPr kumimoji="1" lang="en-US" altLang="ko-Kore-US" dirty="0" err="1"/>
              <a:t>LowInfo</a:t>
            </a:r>
            <a:r>
              <a:rPr kumimoji="1" lang="en-US" altLang="ko-Kore-US" dirty="0"/>
              <a:t> </a:t>
            </a:r>
            <a:r>
              <a:rPr kumimoji="1" lang="en-US" altLang="ko-Kore-US" sz="2400" dirty="0"/>
              <a:t>#functional, #exemplar-theoretic</a:t>
            </a:r>
            <a:endParaRPr kumimoji="1" lang="ko-Kore-US" altLang="en-US" sz="2400" dirty="0"/>
          </a:p>
        </p:txBody>
      </p:sp>
      <p:sp>
        <p:nvSpPr>
          <p:cNvPr id="3" name="내용 개체 틀 2">
            <a:extLst>
              <a:ext uri="{FF2B5EF4-FFF2-40B4-BE49-F238E27FC236}">
                <a16:creationId xmlns:a16="http://schemas.microsoft.com/office/drawing/2014/main" id="{7E6284F2-EF63-DD50-67D8-A6CD81B9DF0A}"/>
              </a:ext>
            </a:extLst>
          </p:cNvPr>
          <p:cNvSpPr>
            <a:spLocks noGrp="1"/>
          </p:cNvSpPr>
          <p:nvPr>
            <p:ph idx="1"/>
          </p:nvPr>
        </p:nvSpPr>
        <p:spPr/>
        <p:txBody>
          <a:bodyPr/>
          <a:lstStyle/>
          <a:p>
            <a:r>
              <a:rPr kumimoji="1" lang="en-US" altLang="ko-Kore-US" dirty="0"/>
              <a:t>Obstruents tend to be lenited in a </a:t>
            </a:r>
            <a:r>
              <a:rPr kumimoji="1" lang="en-US" altLang="ko-Kore-US" dirty="0">
                <a:solidFill>
                  <a:srgbClr val="56B4EA"/>
                </a:solidFill>
              </a:rPr>
              <a:t>frequent</a:t>
            </a:r>
            <a:r>
              <a:rPr kumimoji="1" lang="en-US" altLang="ko-Kore-US" dirty="0"/>
              <a:t> word or in a </a:t>
            </a:r>
            <a:r>
              <a:rPr kumimoji="1" lang="en-US" altLang="ko-Kore-US" dirty="0">
                <a:solidFill>
                  <a:srgbClr val="56B4EA"/>
                </a:solidFill>
              </a:rPr>
              <a:t>predictable</a:t>
            </a:r>
            <a:r>
              <a:rPr kumimoji="1" lang="en-US" altLang="ko-Kore-US" dirty="0"/>
              <a:t> context (high transitional probability)</a:t>
            </a:r>
          </a:p>
          <a:p>
            <a:r>
              <a:rPr kumimoji="1" lang="en-US" altLang="ko-Kore-US" dirty="0"/>
              <a:t>Claim: Speakers lenite obstruents when the obstruents hold</a:t>
            </a:r>
          </a:p>
          <a:p>
            <a:pPr marL="0" indent="0">
              <a:buNone/>
            </a:pPr>
            <a:r>
              <a:rPr kumimoji="1" lang="en-US" altLang="ko-Kore-US" dirty="0"/>
              <a:t>              a </a:t>
            </a:r>
            <a:r>
              <a:rPr kumimoji="1" lang="en-US" altLang="ko-Kore-US" dirty="0">
                <a:solidFill>
                  <a:srgbClr val="56B4EA"/>
                </a:solidFill>
              </a:rPr>
              <a:t>low info</a:t>
            </a:r>
            <a:r>
              <a:rPr kumimoji="1" lang="en-US" altLang="ko-Kore-US" dirty="0"/>
              <a:t>rmational value </a:t>
            </a:r>
          </a:p>
          <a:p>
            <a:pPr marL="0" indent="0">
              <a:buNone/>
            </a:pPr>
            <a:endParaRPr kumimoji="1" lang="en-US" altLang="ko-Kore-US" dirty="0"/>
          </a:p>
        </p:txBody>
      </p:sp>
      <p:sp>
        <p:nvSpPr>
          <p:cNvPr id="4" name="슬라이드 번호 개체 틀 3">
            <a:extLst>
              <a:ext uri="{FF2B5EF4-FFF2-40B4-BE49-F238E27FC236}">
                <a16:creationId xmlns:a16="http://schemas.microsoft.com/office/drawing/2014/main" id="{27BB4F7D-8D32-A7AE-F044-A4457C353233}"/>
              </a:ext>
            </a:extLst>
          </p:cNvPr>
          <p:cNvSpPr>
            <a:spLocks noGrp="1"/>
          </p:cNvSpPr>
          <p:nvPr>
            <p:ph type="sldNum" sz="quarter" idx="12"/>
          </p:nvPr>
        </p:nvSpPr>
        <p:spPr/>
        <p:txBody>
          <a:bodyPr/>
          <a:lstStyle/>
          <a:p>
            <a:fld id="{0312AF70-B12A-864A-9FFE-4D47E2A5E8BA}" type="slidenum">
              <a:rPr kumimoji="1" lang="ko-Kore-US" altLang="en-US" smtClean="0"/>
              <a:t>11</a:t>
            </a:fld>
            <a:endParaRPr kumimoji="1" lang="ko-Kore-US" altLang="en-US" dirty="0"/>
          </a:p>
        </p:txBody>
      </p:sp>
    </p:spTree>
    <p:extLst>
      <p:ext uri="{BB962C8B-B14F-4D97-AF65-F5344CB8AC3E}">
        <p14:creationId xmlns:p14="http://schemas.microsoft.com/office/powerpoint/2010/main" val="253501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46CCB3-44E7-7445-8CAC-42BAC304393A}"/>
              </a:ext>
            </a:extLst>
          </p:cNvPr>
          <p:cNvSpPr>
            <a:spLocks noGrp="1"/>
          </p:cNvSpPr>
          <p:nvPr>
            <p:ph type="title"/>
          </p:nvPr>
        </p:nvSpPr>
        <p:spPr/>
        <p:txBody>
          <a:bodyPr/>
          <a:lstStyle/>
          <a:p>
            <a:r>
              <a:rPr kumimoji="1" lang="en-US" altLang="ko-Kore-US" dirty="0" err="1"/>
              <a:t>MinEffort</a:t>
            </a:r>
            <a:r>
              <a:rPr kumimoji="1" lang="en-US" altLang="ko-Kore-US" dirty="0"/>
              <a:t> </a:t>
            </a:r>
            <a:r>
              <a:rPr kumimoji="1" lang="en-US" altLang="ko-Kore-US" sz="2400" dirty="0"/>
              <a:t>#articulatory</a:t>
            </a:r>
            <a:endParaRPr kumimoji="1" lang="ko-Kore-US" altLang="en-US" sz="2400" dirty="0"/>
          </a:p>
        </p:txBody>
      </p:sp>
      <p:sp>
        <p:nvSpPr>
          <p:cNvPr id="3" name="내용 개체 틀 2">
            <a:extLst>
              <a:ext uri="{FF2B5EF4-FFF2-40B4-BE49-F238E27FC236}">
                <a16:creationId xmlns:a16="http://schemas.microsoft.com/office/drawing/2014/main" id="{7E6284F2-EF63-DD50-67D8-A6CD81B9DF0A}"/>
              </a:ext>
            </a:extLst>
          </p:cNvPr>
          <p:cNvSpPr>
            <a:spLocks noGrp="1"/>
          </p:cNvSpPr>
          <p:nvPr>
            <p:ph idx="1"/>
          </p:nvPr>
        </p:nvSpPr>
        <p:spPr/>
        <p:txBody>
          <a:bodyPr/>
          <a:lstStyle/>
          <a:p>
            <a:r>
              <a:rPr lang="en-US" altLang="ko-Kore-US" dirty="0"/>
              <a:t>Kirchner (1998) conducted a cross-linguistic survey of lenition patterns and claimed that obstruent lenition is affected by the openness of the neighboring vowel</a:t>
            </a:r>
          </a:p>
          <a:p>
            <a:pPr lvl="1"/>
            <a:r>
              <a:rPr lang="en-US" altLang="ko-Kore-US" dirty="0"/>
              <a:t>e.g., Latin American Spanish (Resnick 1975), [</a:t>
            </a:r>
            <a:r>
              <a:rPr lang="en-US" altLang="ko-Kore-US" dirty="0" err="1"/>
              <a:t>ð</a:t>
            </a:r>
            <a:r>
              <a:rPr lang="en-US" altLang="ko-Kore-US" dirty="0"/>
              <a:t>] is deleted more often in the suffix /-ado/ [a(</a:t>
            </a:r>
            <a:r>
              <a:rPr lang="en-US" altLang="ko-Kore-US" dirty="0" err="1"/>
              <a:t>ð</a:t>
            </a:r>
            <a:r>
              <a:rPr lang="en-US" altLang="ko-Kore-US" dirty="0"/>
              <a:t>)o] compared to the suffix /-</a:t>
            </a:r>
            <a:r>
              <a:rPr lang="en-US" altLang="ko-Kore-US" dirty="0" err="1"/>
              <a:t>ido</a:t>
            </a:r>
            <a:r>
              <a:rPr lang="en-US" altLang="ko-Kore-US" dirty="0"/>
              <a:t>/ [</a:t>
            </a:r>
            <a:r>
              <a:rPr lang="en-US" altLang="ko-Kore-US" dirty="0" err="1"/>
              <a:t>i</a:t>
            </a:r>
            <a:r>
              <a:rPr lang="en-US" altLang="ko-Kore-US" dirty="0"/>
              <a:t>(</a:t>
            </a:r>
            <a:r>
              <a:rPr lang="en-US" altLang="ko-Kore-US" dirty="0" err="1"/>
              <a:t>ð</a:t>
            </a:r>
            <a:r>
              <a:rPr lang="en-US" altLang="ko-Kore-US" dirty="0"/>
              <a:t>)o]</a:t>
            </a:r>
          </a:p>
          <a:p>
            <a:r>
              <a:rPr kumimoji="1" lang="en-US" altLang="ko-Kore-US" dirty="0"/>
              <a:t>Claim: Speakers lenite obstruents to </a:t>
            </a:r>
            <a:r>
              <a:rPr kumimoji="1" lang="en-US" altLang="ko-Kore-US" dirty="0">
                <a:solidFill>
                  <a:srgbClr val="56B4EA"/>
                </a:solidFill>
              </a:rPr>
              <a:t>min</a:t>
            </a:r>
            <a:r>
              <a:rPr kumimoji="1" lang="en-US" altLang="ko-Kore-US" dirty="0"/>
              <a:t>imize the articulatory </a:t>
            </a:r>
            <a:r>
              <a:rPr kumimoji="1" lang="en-US" altLang="ko-Kore-US" dirty="0">
                <a:solidFill>
                  <a:srgbClr val="56B4EA"/>
                </a:solidFill>
              </a:rPr>
              <a:t>effort</a:t>
            </a:r>
            <a:r>
              <a:rPr kumimoji="1" lang="en-US" altLang="ko-Kore-US" dirty="0"/>
              <a:t>. </a:t>
            </a:r>
          </a:p>
          <a:p>
            <a:pPr marL="0" indent="0" algn="r">
              <a:buNone/>
            </a:pPr>
            <a:r>
              <a:rPr kumimoji="1" lang="en-US" altLang="ko-Kore-US" sz="1600" dirty="0"/>
              <a:t>(Kirchner 1998)</a:t>
            </a:r>
          </a:p>
          <a:p>
            <a:endParaRPr lang="en-US" altLang="ko-Kore-US" dirty="0"/>
          </a:p>
          <a:p>
            <a:pPr marL="0" indent="0">
              <a:buNone/>
            </a:pPr>
            <a:endParaRPr kumimoji="1" lang="en-US" altLang="ko-Kore-US" dirty="0"/>
          </a:p>
          <a:p>
            <a:endParaRPr kumimoji="1" lang="ko-Kore-US" altLang="en-US" dirty="0"/>
          </a:p>
        </p:txBody>
      </p:sp>
      <p:sp>
        <p:nvSpPr>
          <p:cNvPr id="4" name="슬라이드 번호 개체 틀 3">
            <a:extLst>
              <a:ext uri="{FF2B5EF4-FFF2-40B4-BE49-F238E27FC236}">
                <a16:creationId xmlns:a16="http://schemas.microsoft.com/office/drawing/2014/main" id="{27BB4F7D-8D32-A7AE-F044-A4457C353233}"/>
              </a:ext>
            </a:extLst>
          </p:cNvPr>
          <p:cNvSpPr>
            <a:spLocks noGrp="1"/>
          </p:cNvSpPr>
          <p:nvPr>
            <p:ph type="sldNum" sz="quarter" idx="12"/>
          </p:nvPr>
        </p:nvSpPr>
        <p:spPr/>
        <p:txBody>
          <a:bodyPr/>
          <a:lstStyle/>
          <a:p>
            <a:fld id="{0312AF70-B12A-864A-9FFE-4D47E2A5E8BA}" type="slidenum">
              <a:rPr kumimoji="1" lang="ko-Kore-US" altLang="en-US" smtClean="0"/>
              <a:t>12</a:t>
            </a:fld>
            <a:endParaRPr kumimoji="1" lang="ko-Kore-US" altLang="en-US" dirty="0"/>
          </a:p>
        </p:txBody>
      </p:sp>
    </p:spTree>
    <p:extLst>
      <p:ext uri="{BB962C8B-B14F-4D97-AF65-F5344CB8AC3E}">
        <p14:creationId xmlns:p14="http://schemas.microsoft.com/office/powerpoint/2010/main" val="238242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46CCB3-44E7-7445-8CAC-42BAC304393A}"/>
              </a:ext>
            </a:extLst>
          </p:cNvPr>
          <p:cNvSpPr>
            <a:spLocks noGrp="1"/>
          </p:cNvSpPr>
          <p:nvPr>
            <p:ph type="title"/>
          </p:nvPr>
        </p:nvSpPr>
        <p:spPr/>
        <p:txBody>
          <a:bodyPr/>
          <a:lstStyle/>
          <a:p>
            <a:r>
              <a:rPr kumimoji="1" lang="en-US" altLang="ko-Kore-US" dirty="0" err="1"/>
              <a:t>MinEffort</a:t>
            </a:r>
            <a:r>
              <a:rPr kumimoji="1" lang="en-US" altLang="ko-Kore-US" dirty="0"/>
              <a:t> (preceding vowel height)</a:t>
            </a:r>
            <a:endParaRPr kumimoji="1" lang="ko-Kore-US" altLang="en-US" dirty="0"/>
          </a:p>
        </p:txBody>
      </p:sp>
      <p:sp>
        <p:nvSpPr>
          <p:cNvPr id="3" name="내용 개체 틀 2">
            <a:extLst>
              <a:ext uri="{FF2B5EF4-FFF2-40B4-BE49-F238E27FC236}">
                <a16:creationId xmlns:a16="http://schemas.microsoft.com/office/drawing/2014/main" id="{7E6284F2-EF63-DD50-67D8-A6CD81B9DF0A}"/>
              </a:ext>
            </a:extLst>
          </p:cNvPr>
          <p:cNvSpPr>
            <a:spLocks noGrp="1"/>
          </p:cNvSpPr>
          <p:nvPr>
            <p:ph idx="1"/>
          </p:nvPr>
        </p:nvSpPr>
        <p:spPr/>
        <p:txBody>
          <a:bodyPr/>
          <a:lstStyle/>
          <a:p>
            <a:r>
              <a:rPr kumimoji="1" lang="en-US" altLang="ko-Kore-US" dirty="0"/>
              <a:t>Prediction: vowel height (openness) matters</a:t>
            </a:r>
          </a:p>
          <a:p>
            <a:r>
              <a:rPr kumimoji="1" lang="en-US" altLang="ko-Kore-US" dirty="0"/>
              <a:t>Articulatory effort is assumed to be greater for /ab/ than /</a:t>
            </a:r>
            <a:r>
              <a:rPr kumimoji="1" lang="en-US" altLang="ko-Kore-US" dirty="0" err="1"/>
              <a:t>ib</a:t>
            </a:r>
            <a:r>
              <a:rPr kumimoji="1" lang="en-US" altLang="ko-Kore-US" dirty="0"/>
              <a:t>/</a:t>
            </a:r>
          </a:p>
          <a:p>
            <a:pPr lvl="1"/>
            <a:r>
              <a:rPr kumimoji="1" lang="en-US" altLang="ko-Kore-US" dirty="0"/>
              <a:t>e.g., Lower vowel </a:t>
            </a:r>
            <a:r>
              <a:rPr kumimoji="1" lang="en-US" altLang="ko-Kore-US" dirty="0">
                <a:sym typeface="Wingdings" pitchFamily="2" charset="2"/>
              </a:rPr>
              <a:t> more open jaw  more effort to fully close the lips </a:t>
            </a:r>
          </a:p>
          <a:p>
            <a:pPr marL="457200" lvl="1" indent="0" algn="r">
              <a:buNone/>
            </a:pPr>
            <a:r>
              <a:rPr kumimoji="1" lang="en-US" altLang="ko-Kore-US" dirty="0">
                <a:sym typeface="Wingdings" pitchFamily="2" charset="2"/>
              </a:rPr>
              <a:t>(Kirchner 1998)</a:t>
            </a:r>
            <a:endParaRPr kumimoji="1" lang="en-US" altLang="ko-Kore-US" dirty="0"/>
          </a:p>
          <a:p>
            <a:pPr marL="0" indent="0">
              <a:buNone/>
            </a:pPr>
            <a:endParaRPr kumimoji="1" lang="en-US" altLang="ko-Kore-US" dirty="0"/>
          </a:p>
          <a:p>
            <a:pPr lvl="1"/>
            <a:endParaRPr kumimoji="1" lang="en-US" altLang="ko-Kore-US" dirty="0"/>
          </a:p>
          <a:p>
            <a:endParaRPr kumimoji="1" lang="ko-Kore-US" altLang="en-US" dirty="0"/>
          </a:p>
        </p:txBody>
      </p:sp>
      <p:sp>
        <p:nvSpPr>
          <p:cNvPr id="4" name="슬라이드 번호 개체 틀 3">
            <a:extLst>
              <a:ext uri="{FF2B5EF4-FFF2-40B4-BE49-F238E27FC236}">
                <a16:creationId xmlns:a16="http://schemas.microsoft.com/office/drawing/2014/main" id="{27BB4F7D-8D32-A7AE-F044-A4457C353233}"/>
              </a:ext>
            </a:extLst>
          </p:cNvPr>
          <p:cNvSpPr>
            <a:spLocks noGrp="1"/>
          </p:cNvSpPr>
          <p:nvPr>
            <p:ph type="sldNum" sz="quarter" idx="12"/>
          </p:nvPr>
        </p:nvSpPr>
        <p:spPr/>
        <p:txBody>
          <a:bodyPr/>
          <a:lstStyle/>
          <a:p>
            <a:fld id="{0312AF70-B12A-864A-9FFE-4D47E2A5E8BA}" type="slidenum">
              <a:rPr kumimoji="1" lang="ko-Kore-US" altLang="en-US" smtClean="0"/>
              <a:t>13</a:t>
            </a:fld>
            <a:endParaRPr kumimoji="1" lang="ko-Kore-US" altLang="en-US"/>
          </a:p>
        </p:txBody>
      </p:sp>
      <p:cxnSp>
        <p:nvCxnSpPr>
          <p:cNvPr id="6" name="직선 연결선[R] 5">
            <a:extLst>
              <a:ext uri="{FF2B5EF4-FFF2-40B4-BE49-F238E27FC236}">
                <a16:creationId xmlns:a16="http://schemas.microsoft.com/office/drawing/2014/main" id="{72CDD241-2AC4-8AFA-A1E3-2D4EF8D7FDB4}"/>
              </a:ext>
            </a:extLst>
          </p:cNvPr>
          <p:cNvCxnSpPr/>
          <p:nvPr/>
        </p:nvCxnSpPr>
        <p:spPr>
          <a:xfrm>
            <a:off x="1088571" y="5584371"/>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직선 연결선[R] 6">
            <a:extLst>
              <a:ext uri="{FF2B5EF4-FFF2-40B4-BE49-F238E27FC236}">
                <a16:creationId xmlns:a16="http://schemas.microsoft.com/office/drawing/2014/main" id="{61FDEECC-076B-B2FC-5CC2-35FE11820521}"/>
              </a:ext>
            </a:extLst>
          </p:cNvPr>
          <p:cNvCxnSpPr/>
          <p:nvPr/>
        </p:nvCxnSpPr>
        <p:spPr>
          <a:xfrm>
            <a:off x="2656114" y="4125685"/>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9" name="직선 연결선[R] 8">
            <a:extLst>
              <a:ext uri="{FF2B5EF4-FFF2-40B4-BE49-F238E27FC236}">
                <a16:creationId xmlns:a16="http://schemas.microsoft.com/office/drawing/2014/main" id="{B27BB99F-0AA6-D454-4C24-AD935CA1B7AA}"/>
              </a:ext>
            </a:extLst>
          </p:cNvPr>
          <p:cNvCxnSpPr/>
          <p:nvPr/>
        </p:nvCxnSpPr>
        <p:spPr>
          <a:xfrm>
            <a:off x="6433457" y="4757056"/>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직선 연결선[R] 9">
            <a:extLst>
              <a:ext uri="{FF2B5EF4-FFF2-40B4-BE49-F238E27FC236}">
                <a16:creationId xmlns:a16="http://schemas.microsoft.com/office/drawing/2014/main" id="{5E232793-D694-E187-5F40-9FE83994378F}"/>
              </a:ext>
            </a:extLst>
          </p:cNvPr>
          <p:cNvCxnSpPr/>
          <p:nvPr/>
        </p:nvCxnSpPr>
        <p:spPr>
          <a:xfrm>
            <a:off x="7979228" y="4093027"/>
            <a:ext cx="1262743" cy="0"/>
          </a:xfrm>
          <a:prstGeom prst="line">
            <a:avLst/>
          </a:prstGeom>
          <a:ln w="762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E8FE21C-6F6B-A44B-628B-862367A770E2}"/>
              </a:ext>
            </a:extLst>
          </p:cNvPr>
          <p:cNvSpPr txBox="1"/>
          <p:nvPr/>
        </p:nvSpPr>
        <p:spPr>
          <a:xfrm>
            <a:off x="1260389" y="5869459"/>
            <a:ext cx="2491215" cy="938719"/>
          </a:xfrm>
          <a:prstGeom prst="rect">
            <a:avLst/>
          </a:prstGeom>
          <a:noFill/>
        </p:spPr>
        <p:txBody>
          <a:bodyPr wrap="square" rtlCol="0">
            <a:spAutoFit/>
          </a:bodyPr>
          <a:lstStyle/>
          <a:p>
            <a:r>
              <a:rPr kumimoji="1" lang="en-US" altLang="ko-Kore-US" sz="5500" dirty="0"/>
              <a:t>a         b      </a:t>
            </a:r>
            <a:endParaRPr kumimoji="1" lang="ko-Kore-US" altLang="en-US" sz="5500" dirty="0"/>
          </a:p>
        </p:txBody>
      </p:sp>
      <p:sp>
        <p:nvSpPr>
          <p:cNvPr id="13" name="TextBox 12">
            <a:extLst>
              <a:ext uri="{FF2B5EF4-FFF2-40B4-BE49-F238E27FC236}">
                <a16:creationId xmlns:a16="http://schemas.microsoft.com/office/drawing/2014/main" id="{BE0584D8-B1C3-3455-D26D-0924C7FDB5D5}"/>
              </a:ext>
            </a:extLst>
          </p:cNvPr>
          <p:cNvSpPr txBox="1"/>
          <p:nvPr/>
        </p:nvSpPr>
        <p:spPr>
          <a:xfrm>
            <a:off x="6898748" y="5774562"/>
            <a:ext cx="2343223" cy="938719"/>
          </a:xfrm>
          <a:prstGeom prst="rect">
            <a:avLst/>
          </a:prstGeom>
          <a:noFill/>
        </p:spPr>
        <p:txBody>
          <a:bodyPr wrap="square" rtlCol="0">
            <a:spAutoFit/>
          </a:bodyPr>
          <a:lstStyle/>
          <a:p>
            <a:r>
              <a:rPr kumimoji="1" lang="en-US" altLang="ko-Kore-US" sz="5500" dirty="0" err="1"/>
              <a:t>i</a:t>
            </a:r>
            <a:r>
              <a:rPr kumimoji="1" lang="en-US" altLang="ko-Kore-US" sz="5500" dirty="0"/>
              <a:t>         b</a:t>
            </a:r>
            <a:endParaRPr kumimoji="1" lang="ko-Kore-US" altLang="en-US" sz="5500" dirty="0"/>
          </a:p>
        </p:txBody>
      </p:sp>
      <p:cxnSp>
        <p:nvCxnSpPr>
          <p:cNvPr id="15" name="직선 화살표 연결선 14">
            <a:extLst>
              <a:ext uri="{FF2B5EF4-FFF2-40B4-BE49-F238E27FC236}">
                <a16:creationId xmlns:a16="http://schemas.microsoft.com/office/drawing/2014/main" id="{973AC205-1DF6-4718-A006-DDC8C0976F50}"/>
              </a:ext>
            </a:extLst>
          </p:cNvPr>
          <p:cNvCxnSpPr/>
          <p:nvPr/>
        </p:nvCxnSpPr>
        <p:spPr>
          <a:xfrm flipV="1">
            <a:off x="1964724" y="4263081"/>
            <a:ext cx="1322761" cy="11368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직선 화살표 연결선 18">
            <a:extLst>
              <a:ext uri="{FF2B5EF4-FFF2-40B4-BE49-F238E27FC236}">
                <a16:creationId xmlns:a16="http://schemas.microsoft.com/office/drawing/2014/main" id="{3BA3DA13-B474-537E-FAF5-1019B96022D7}"/>
              </a:ext>
            </a:extLst>
          </p:cNvPr>
          <p:cNvCxnSpPr>
            <a:cxnSpLocks/>
          </p:cNvCxnSpPr>
          <p:nvPr/>
        </p:nvCxnSpPr>
        <p:spPr>
          <a:xfrm flipV="1">
            <a:off x="7043351" y="4260623"/>
            <a:ext cx="1504729" cy="2990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00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46CCB3-44E7-7445-8CAC-42BAC304393A}"/>
              </a:ext>
            </a:extLst>
          </p:cNvPr>
          <p:cNvSpPr>
            <a:spLocks noGrp="1"/>
          </p:cNvSpPr>
          <p:nvPr>
            <p:ph type="title"/>
          </p:nvPr>
        </p:nvSpPr>
        <p:spPr/>
        <p:txBody>
          <a:bodyPr/>
          <a:lstStyle/>
          <a:p>
            <a:r>
              <a:rPr kumimoji="1" lang="en-US" altLang="ko-Kore-US" dirty="0" err="1"/>
              <a:t>MinEffort</a:t>
            </a:r>
            <a:r>
              <a:rPr kumimoji="1" lang="en-US" altLang="ko-Kore-US" dirty="0"/>
              <a:t> (preceding vowel height)</a:t>
            </a:r>
            <a:endParaRPr kumimoji="1" lang="ko-Kore-US" altLang="en-US" dirty="0"/>
          </a:p>
        </p:txBody>
      </p:sp>
      <p:sp>
        <p:nvSpPr>
          <p:cNvPr id="3" name="내용 개체 틀 2">
            <a:extLst>
              <a:ext uri="{FF2B5EF4-FFF2-40B4-BE49-F238E27FC236}">
                <a16:creationId xmlns:a16="http://schemas.microsoft.com/office/drawing/2014/main" id="{7E6284F2-EF63-DD50-67D8-A6CD81B9DF0A}"/>
              </a:ext>
            </a:extLst>
          </p:cNvPr>
          <p:cNvSpPr>
            <a:spLocks noGrp="1"/>
          </p:cNvSpPr>
          <p:nvPr>
            <p:ph idx="1"/>
          </p:nvPr>
        </p:nvSpPr>
        <p:spPr/>
        <p:txBody>
          <a:bodyPr/>
          <a:lstStyle/>
          <a:p>
            <a:r>
              <a:rPr kumimoji="1" lang="en-US" altLang="ko-Kore-US" dirty="0"/>
              <a:t>To reduce the effort, speakers might </a:t>
            </a:r>
            <a:r>
              <a:rPr kumimoji="1" lang="en-US" altLang="ko-Kore-US" dirty="0">
                <a:solidFill>
                  <a:srgbClr val="56B4EA"/>
                </a:solidFill>
              </a:rPr>
              <a:t>not achieve a full closure</a:t>
            </a:r>
            <a:r>
              <a:rPr kumimoji="1" lang="en-US" altLang="ko-Kore-US" dirty="0"/>
              <a:t> to produce the stop after a low vowel</a:t>
            </a:r>
          </a:p>
          <a:p>
            <a:pPr>
              <a:buClr>
                <a:schemeClr val="tx1"/>
              </a:buClr>
            </a:pPr>
            <a:r>
              <a:rPr kumimoji="1" lang="en-US" altLang="ko-Kore-US" dirty="0">
                <a:solidFill>
                  <a:srgbClr val="56B4EA"/>
                </a:solidFill>
              </a:rPr>
              <a:t>Lower vowel</a:t>
            </a:r>
            <a:r>
              <a:rPr kumimoji="1" lang="en-US" altLang="ko-Kore-US" dirty="0"/>
              <a:t> leads to more lenition</a:t>
            </a:r>
          </a:p>
          <a:p>
            <a:pPr lvl="1"/>
            <a:endParaRPr kumimoji="1" lang="en-US" altLang="ko-Kore-US" dirty="0"/>
          </a:p>
          <a:p>
            <a:pPr lvl="1"/>
            <a:endParaRPr kumimoji="1" lang="en-US" altLang="ko-Kore-US" dirty="0"/>
          </a:p>
          <a:p>
            <a:endParaRPr kumimoji="1" lang="ko-Kore-US" altLang="en-US" dirty="0"/>
          </a:p>
        </p:txBody>
      </p:sp>
      <p:sp>
        <p:nvSpPr>
          <p:cNvPr id="4" name="슬라이드 번호 개체 틀 3">
            <a:extLst>
              <a:ext uri="{FF2B5EF4-FFF2-40B4-BE49-F238E27FC236}">
                <a16:creationId xmlns:a16="http://schemas.microsoft.com/office/drawing/2014/main" id="{27BB4F7D-8D32-A7AE-F044-A4457C353233}"/>
              </a:ext>
            </a:extLst>
          </p:cNvPr>
          <p:cNvSpPr>
            <a:spLocks noGrp="1"/>
          </p:cNvSpPr>
          <p:nvPr>
            <p:ph type="sldNum" sz="quarter" idx="12"/>
          </p:nvPr>
        </p:nvSpPr>
        <p:spPr/>
        <p:txBody>
          <a:bodyPr/>
          <a:lstStyle/>
          <a:p>
            <a:fld id="{0312AF70-B12A-864A-9FFE-4D47E2A5E8BA}" type="slidenum">
              <a:rPr kumimoji="1" lang="ko-Kore-US" altLang="en-US" smtClean="0"/>
              <a:t>14</a:t>
            </a:fld>
            <a:endParaRPr kumimoji="1" lang="ko-Kore-US" altLang="en-US"/>
          </a:p>
        </p:txBody>
      </p:sp>
      <p:cxnSp>
        <p:nvCxnSpPr>
          <p:cNvPr id="6" name="직선 연결선[R] 5">
            <a:extLst>
              <a:ext uri="{FF2B5EF4-FFF2-40B4-BE49-F238E27FC236}">
                <a16:creationId xmlns:a16="http://schemas.microsoft.com/office/drawing/2014/main" id="{72CDD241-2AC4-8AFA-A1E3-2D4EF8D7FDB4}"/>
              </a:ext>
            </a:extLst>
          </p:cNvPr>
          <p:cNvCxnSpPr/>
          <p:nvPr/>
        </p:nvCxnSpPr>
        <p:spPr>
          <a:xfrm>
            <a:off x="1088571" y="5584371"/>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직선 연결선[R] 6">
            <a:extLst>
              <a:ext uri="{FF2B5EF4-FFF2-40B4-BE49-F238E27FC236}">
                <a16:creationId xmlns:a16="http://schemas.microsoft.com/office/drawing/2014/main" id="{61FDEECC-076B-B2FC-5CC2-35FE11820521}"/>
              </a:ext>
            </a:extLst>
          </p:cNvPr>
          <p:cNvCxnSpPr/>
          <p:nvPr/>
        </p:nvCxnSpPr>
        <p:spPr>
          <a:xfrm>
            <a:off x="2632135" y="4842082"/>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9" name="직선 연결선[R] 8">
            <a:extLst>
              <a:ext uri="{FF2B5EF4-FFF2-40B4-BE49-F238E27FC236}">
                <a16:creationId xmlns:a16="http://schemas.microsoft.com/office/drawing/2014/main" id="{B27BB99F-0AA6-D454-4C24-AD935CA1B7AA}"/>
              </a:ext>
            </a:extLst>
          </p:cNvPr>
          <p:cNvCxnSpPr/>
          <p:nvPr/>
        </p:nvCxnSpPr>
        <p:spPr>
          <a:xfrm>
            <a:off x="6433457" y="4757056"/>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직선 연결선[R] 9">
            <a:extLst>
              <a:ext uri="{FF2B5EF4-FFF2-40B4-BE49-F238E27FC236}">
                <a16:creationId xmlns:a16="http://schemas.microsoft.com/office/drawing/2014/main" id="{5E232793-D694-E187-5F40-9FE83994378F}"/>
              </a:ext>
            </a:extLst>
          </p:cNvPr>
          <p:cNvCxnSpPr/>
          <p:nvPr/>
        </p:nvCxnSpPr>
        <p:spPr>
          <a:xfrm>
            <a:off x="7979228" y="4093027"/>
            <a:ext cx="1262743" cy="0"/>
          </a:xfrm>
          <a:prstGeom prst="line">
            <a:avLst/>
          </a:prstGeom>
          <a:ln w="762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E8FE21C-6F6B-A44B-628B-862367A770E2}"/>
              </a:ext>
            </a:extLst>
          </p:cNvPr>
          <p:cNvSpPr txBox="1"/>
          <p:nvPr/>
        </p:nvSpPr>
        <p:spPr>
          <a:xfrm>
            <a:off x="1260389" y="5869459"/>
            <a:ext cx="2634489" cy="938719"/>
          </a:xfrm>
          <a:prstGeom prst="rect">
            <a:avLst/>
          </a:prstGeom>
          <a:noFill/>
        </p:spPr>
        <p:txBody>
          <a:bodyPr wrap="square" rtlCol="0">
            <a:spAutoFit/>
          </a:bodyPr>
          <a:lstStyle/>
          <a:p>
            <a:r>
              <a:rPr kumimoji="1" lang="en-US" altLang="ko-Kore-US" sz="5500" dirty="0"/>
              <a:t>a         </a:t>
            </a:r>
            <a:r>
              <a:rPr kumimoji="1" lang="el-GR" altLang="ko-Kore-US" sz="5500" dirty="0"/>
              <a:t>β</a:t>
            </a:r>
            <a:endParaRPr kumimoji="1" lang="ko-Kore-US" altLang="en-US" sz="5500" dirty="0"/>
          </a:p>
        </p:txBody>
      </p:sp>
      <p:sp>
        <p:nvSpPr>
          <p:cNvPr id="13" name="TextBox 12">
            <a:extLst>
              <a:ext uri="{FF2B5EF4-FFF2-40B4-BE49-F238E27FC236}">
                <a16:creationId xmlns:a16="http://schemas.microsoft.com/office/drawing/2014/main" id="{BE0584D8-B1C3-3455-D26D-0924C7FDB5D5}"/>
              </a:ext>
            </a:extLst>
          </p:cNvPr>
          <p:cNvSpPr txBox="1"/>
          <p:nvPr/>
        </p:nvSpPr>
        <p:spPr>
          <a:xfrm>
            <a:off x="6898748" y="5774562"/>
            <a:ext cx="2343223" cy="938719"/>
          </a:xfrm>
          <a:prstGeom prst="rect">
            <a:avLst/>
          </a:prstGeom>
          <a:noFill/>
        </p:spPr>
        <p:txBody>
          <a:bodyPr wrap="square" rtlCol="0">
            <a:spAutoFit/>
          </a:bodyPr>
          <a:lstStyle/>
          <a:p>
            <a:r>
              <a:rPr kumimoji="1" lang="en-US" altLang="ko-Kore-US" sz="5500" dirty="0" err="1"/>
              <a:t>i</a:t>
            </a:r>
            <a:r>
              <a:rPr kumimoji="1" lang="en-US" altLang="ko-Kore-US" sz="5500" dirty="0"/>
              <a:t>         b        </a:t>
            </a:r>
            <a:endParaRPr kumimoji="1" lang="ko-Kore-US" altLang="en-US" sz="5500" dirty="0"/>
          </a:p>
        </p:txBody>
      </p:sp>
      <p:cxnSp>
        <p:nvCxnSpPr>
          <p:cNvPr id="19" name="직선 화살표 연결선 18">
            <a:extLst>
              <a:ext uri="{FF2B5EF4-FFF2-40B4-BE49-F238E27FC236}">
                <a16:creationId xmlns:a16="http://schemas.microsoft.com/office/drawing/2014/main" id="{3BA3DA13-B474-537E-FAF5-1019B96022D7}"/>
              </a:ext>
            </a:extLst>
          </p:cNvPr>
          <p:cNvCxnSpPr>
            <a:cxnSpLocks/>
          </p:cNvCxnSpPr>
          <p:nvPr/>
        </p:nvCxnSpPr>
        <p:spPr>
          <a:xfrm flipV="1">
            <a:off x="7043351" y="4260623"/>
            <a:ext cx="1504729" cy="2990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 name="직선 화살표 연결선 4">
            <a:extLst>
              <a:ext uri="{FF2B5EF4-FFF2-40B4-BE49-F238E27FC236}">
                <a16:creationId xmlns:a16="http://schemas.microsoft.com/office/drawing/2014/main" id="{54461F43-E84D-0D08-8C48-82F713170D84}"/>
              </a:ext>
            </a:extLst>
          </p:cNvPr>
          <p:cNvCxnSpPr>
            <a:cxnSpLocks/>
          </p:cNvCxnSpPr>
          <p:nvPr/>
        </p:nvCxnSpPr>
        <p:spPr>
          <a:xfrm flipV="1">
            <a:off x="1758778" y="5084458"/>
            <a:ext cx="1504729" cy="2990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77D4DC9-C03E-0016-24E4-380903A433BC}"/>
              </a:ext>
            </a:extLst>
          </p:cNvPr>
          <p:cNvSpPr txBox="1"/>
          <p:nvPr/>
        </p:nvSpPr>
        <p:spPr>
          <a:xfrm>
            <a:off x="4747003" y="2733964"/>
            <a:ext cx="6097424" cy="369332"/>
          </a:xfrm>
          <a:prstGeom prst="rect">
            <a:avLst/>
          </a:prstGeom>
          <a:noFill/>
        </p:spPr>
        <p:txBody>
          <a:bodyPr wrap="square">
            <a:spAutoFit/>
          </a:bodyPr>
          <a:lstStyle/>
          <a:p>
            <a:pPr marL="457200" lvl="1" indent="0" algn="r">
              <a:buNone/>
            </a:pPr>
            <a:r>
              <a:rPr kumimoji="1" lang="en-US" altLang="ko-Kore-US" dirty="0">
                <a:sym typeface="Wingdings" pitchFamily="2" charset="2"/>
              </a:rPr>
              <a:t>(Kirchner 1998)</a:t>
            </a:r>
            <a:endParaRPr kumimoji="1" lang="en-US" altLang="ko-Kore-US" dirty="0"/>
          </a:p>
        </p:txBody>
      </p:sp>
    </p:spTree>
    <p:extLst>
      <p:ext uri="{BB962C8B-B14F-4D97-AF65-F5344CB8AC3E}">
        <p14:creationId xmlns:p14="http://schemas.microsoft.com/office/powerpoint/2010/main" val="4254985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46CCB3-44E7-7445-8CAC-42BAC304393A}"/>
              </a:ext>
            </a:extLst>
          </p:cNvPr>
          <p:cNvSpPr>
            <a:spLocks noGrp="1"/>
          </p:cNvSpPr>
          <p:nvPr>
            <p:ph type="title"/>
          </p:nvPr>
        </p:nvSpPr>
        <p:spPr/>
        <p:txBody>
          <a:bodyPr/>
          <a:lstStyle/>
          <a:p>
            <a:r>
              <a:rPr kumimoji="1" lang="en-US" altLang="ko-Kore-US" dirty="0" err="1"/>
              <a:t>MinEffort</a:t>
            </a:r>
            <a:r>
              <a:rPr kumimoji="1" lang="en-US" altLang="ko-Kore-US" dirty="0"/>
              <a:t>-</a:t>
            </a:r>
            <a:r>
              <a:rPr kumimoji="1" lang="en-US" altLang="ko-Kore-US" dirty="0">
                <a:solidFill>
                  <a:srgbClr val="56B4EA"/>
                </a:solidFill>
              </a:rPr>
              <a:t>planning</a:t>
            </a:r>
            <a:r>
              <a:rPr kumimoji="1" lang="en-US" altLang="ko-Kore-US" dirty="0"/>
              <a:t> (following vowel height)</a:t>
            </a:r>
            <a:endParaRPr kumimoji="1" lang="ko-Kore-US" altLang="en-US" dirty="0"/>
          </a:p>
        </p:txBody>
      </p:sp>
      <p:sp>
        <p:nvSpPr>
          <p:cNvPr id="3" name="내용 개체 틀 2">
            <a:extLst>
              <a:ext uri="{FF2B5EF4-FFF2-40B4-BE49-F238E27FC236}">
                <a16:creationId xmlns:a16="http://schemas.microsoft.com/office/drawing/2014/main" id="{7E6284F2-EF63-DD50-67D8-A6CD81B9DF0A}"/>
              </a:ext>
            </a:extLst>
          </p:cNvPr>
          <p:cNvSpPr>
            <a:spLocks noGrp="1"/>
          </p:cNvSpPr>
          <p:nvPr>
            <p:ph idx="1"/>
          </p:nvPr>
        </p:nvSpPr>
        <p:spPr/>
        <p:txBody>
          <a:bodyPr/>
          <a:lstStyle/>
          <a:p>
            <a:r>
              <a:rPr kumimoji="1" lang="en-US" altLang="ko-Kore-US" dirty="0"/>
              <a:t>Prediction: vowel height (openness) matters</a:t>
            </a:r>
          </a:p>
          <a:p>
            <a:r>
              <a:rPr kumimoji="1" lang="en-US" altLang="ko-Kore-US" dirty="0"/>
              <a:t>In order for the following vowel height to matter, the following vowel must be planned together with the obstruent</a:t>
            </a:r>
            <a:r>
              <a:rPr kumimoji="1" lang="en-US" altLang="ko-Kore-US" sz="1800" dirty="0"/>
              <a:t> (Whalen 1990)</a:t>
            </a:r>
            <a:endParaRPr kumimoji="1" lang="en-US" altLang="ko-Kore-US" dirty="0"/>
          </a:p>
          <a:p>
            <a:pPr marL="0" indent="0">
              <a:buNone/>
            </a:pPr>
            <a:endParaRPr kumimoji="1" lang="en-US" altLang="ko-Kore-US" dirty="0"/>
          </a:p>
          <a:p>
            <a:pPr marL="0" indent="0">
              <a:buNone/>
            </a:pPr>
            <a:endParaRPr kumimoji="1" lang="en-US" altLang="ko-Kore-US" dirty="0"/>
          </a:p>
          <a:p>
            <a:pPr lvl="1"/>
            <a:endParaRPr kumimoji="1" lang="en-US" altLang="ko-Kore-US" dirty="0"/>
          </a:p>
          <a:p>
            <a:endParaRPr kumimoji="1" lang="ko-Kore-US" altLang="en-US" dirty="0"/>
          </a:p>
        </p:txBody>
      </p:sp>
      <p:sp>
        <p:nvSpPr>
          <p:cNvPr id="4" name="슬라이드 번호 개체 틀 3">
            <a:extLst>
              <a:ext uri="{FF2B5EF4-FFF2-40B4-BE49-F238E27FC236}">
                <a16:creationId xmlns:a16="http://schemas.microsoft.com/office/drawing/2014/main" id="{27BB4F7D-8D32-A7AE-F044-A4457C353233}"/>
              </a:ext>
            </a:extLst>
          </p:cNvPr>
          <p:cNvSpPr>
            <a:spLocks noGrp="1"/>
          </p:cNvSpPr>
          <p:nvPr>
            <p:ph type="sldNum" sz="quarter" idx="12"/>
          </p:nvPr>
        </p:nvSpPr>
        <p:spPr/>
        <p:txBody>
          <a:bodyPr/>
          <a:lstStyle/>
          <a:p>
            <a:fld id="{0312AF70-B12A-864A-9FFE-4D47E2A5E8BA}" type="slidenum">
              <a:rPr kumimoji="1" lang="ko-Kore-US" altLang="en-US" smtClean="0"/>
              <a:t>15</a:t>
            </a:fld>
            <a:endParaRPr kumimoji="1" lang="ko-Kore-US" altLang="en-US"/>
          </a:p>
        </p:txBody>
      </p:sp>
      <p:cxnSp>
        <p:nvCxnSpPr>
          <p:cNvPr id="6" name="직선 연결선[R] 5">
            <a:extLst>
              <a:ext uri="{FF2B5EF4-FFF2-40B4-BE49-F238E27FC236}">
                <a16:creationId xmlns:a16="http://schemas.microsoft.com/office/drawing/2014/main" id="{72CDD241-2AC4-8AFA-A1E3-2D4EF8D7FDB4}"/>
              </a:ext>
            </a:extLst>
          </p:cNvPr>
          <p:cNvCxnSpPr>
            <a:cxnSpLocks/>
          </p:cNvCxnSpPr>
          <p:nvPr/>
        </p:nvCxnSpPr>
        <p:spPr>
          <a:xfrm flipH="1">
            <a:off x="2656113" y="5550188"/>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직선 연결선[R] 6">
            <a:extLst>
              <a:ext uri="{FF2B5EF4-FFF2-40B4-BE49-F238E27FC236}">
                <a16:creationId xmlns:a16="http://schemas.microsoft.com/office/drawing/2014/main" id="{61FDEECC-076B-B2FC-5CC2-35FE11820521}"/>
              </a:ext>
            </a:extLst>
          </p:cNvPr>
          <p:cNvCxnSpPr>
            <a:cxnSpLocks/>
          </p:cNvCxnSpPr>
          <p:nvPr/>
        </p:nvCxnSpPr>
        <p:spPr>
          <a:xfrm flipH="1">
            <a:off x="1088571" y="4190323"/>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9" name="직선 연결선[R] 8">
            <a:extLst>
              <a:ext uri="{FF2B5EF4-FFF2-40B4-BE49-F238E27FC236}">
                <a16:creationId xmlns:a16="http://schemas.microsoft.com/office/drawing/2014/main" id="{B27BB99F-0AA6-D454-4C24-AD935CA1B7AA}"/>
              </a:ext>
            </a:extLst>
          </p:cNvPr>
          <p:cNvCxnSpPr/>
          <p:nvPr/>
        </p:nvCxnSpPr>
        <p:spPr>
          <a:xfrm>
            <a:off x="8210982" y="4731419"/>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직선 연결선[R] 9">
            <a:extLst>
              <a:ext uri="{FF2B5EF4-FFF2-40B4-BE49-F238E27FC236}">
                <a16:creationId xmlns:a16="http://schemas.microsoft.com/office/drawing/2014/main" id="{5E232793-D694-E187-5F40-9FE83994378F}"/>
              </a:ext>
            </a:extLst>
          </p:cNvPr>
          <p:cNvCxnSpPr/>
          <p:nvPr/>
        </p:nvCxnSpPr>
        <p:spPr>
          <a:xfrm>
            <a:off x="6475168" y="4050298"/>
            <a:ext cx="1262743" cy="0"/>
          </a:xfrm>
          <a:prstGeom prst="line">
            <a:avLst/>
          </a:prstGeom>
          <a:ln w="762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E8FE21C-6F6B-A44B-628B-862367A770E2}"/>
              </a:ext>
            </a:extLst>
          </p:cNvPr>
          <p:cNvSpPr txBox="1"/>
          <p:nvPr/>
        </p:nvSpPr>
        <p:spPr>
          <a:xfrm>
            <a:off x="1260389" y="5869459"/>
            <a:ext cx="2491215" cy="938719"/>
          </a:xfrm>
          <a:prstGeom prst="rect">
            <a:avLst/>
          </a:prstGeom>
          <a:noFill/>
        </p:spPr>
        <p:txBody>
          <a:bodyPr wrap="square" rtlCol="0">
            <a:spAutoFit/>
          </a:bodyPr>
          <a:lstStyle/>
          <a:p>
            <a:r>
              <a:rPr kumimoji="1" lang="en-US" altLang="ko-Kore-US" sz="5500" dirty="0"/>
              <a:t>b         a     </a:t>
            </a:r>
            <a:endParaRPr kumimoji="1" lang="ko-Kore-US" altLang="en-US" sz="5500" dirty="0"/>
          </a:p>
        </p:txBody>
      </p:sp>
      <p:sp>
        <p:nvSpPr>
          <p:cNvPr id="13" name="TextBox 12">
            <a:extLst>
              <a:ext uri="{FF2B5EF4-FFF2-40B4-BE49-F238E27FC236}">
                <a16:creationId xmlns:a16="http://schemas.microsoft.com/office/drawing/2014/main" id="{BE0584D8-B1C3-3455-D26D-0924C7FDB5D5}"/>
              </a:ext>
            </a:extLst>
          </p:cNvPr>
          <p:cNvSpPr txBox="1"/>
          <p:nvPr/>
        </p:nvSpPr>
        <p:spPr>
          <a:xfrm>
            <a:off x="6898748" y="5774562"/>
            <a:ext cx="2343223" cy="938719"/>
          </a:xfrm>
          <a:prstGeom prst="rect">
            <a:avLst/>
          </a:prstGeom>
          <a:noFill/>
        </p:spPr>
        <p:txBody>
          <a:bodyPr wrap="square" rtlCol="0">
            <a:spAutoFit/>
          </a:bodyPr>
          <a:lstStyle/>
          <a:p>
            <a:r>
              <a:rPr kumimoji="1" lang="en-US" altLang="ko-Kore-US" sz="5500" dirty="0"/>
              <a:t>b         i</a:t>
            </a:r>
            <a:endParaRPr kumimoji="1" lang="ko-Kore-US" altLang="en-US" sz="5500" dirty="0"/>
          </a:p>
        </p:txBody>
      </p:sp>
      <p:cxnSp>
        <p:nvCxnSpPr>
          <p:cNvPr id="15" name="직선 화살표 연결선 14">
            <a:extLst>
              <a:ext uri="{FF2B5EF4-FFF2-40B4-BE49-F238E27FC236}">
                <a16:creationId xmlns:a16="http://schemas.microsoft.com/office/drawing/2014/main" id="{973AC205-1DF6-4718-A006-DDC8C0976F50}"/>
              </a:ext>
            </a:extLst>
          </p:cNvPr>
          <p:cNvCxnSpPr>
            <a:cxnSpLocks/>
          </p:cNvCxnSpPr>
          <p:nvPr/>
        </p:nvCxnSpPr>
        <p:spPr>
          <a:xfrm>
            <a:off x="1964724" y="4263081"/>
            <a:ext cx="1322761" cy="11368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직선 화살표 연결선 18">
            <a:extLst>
              <a:ext uri="{FF2B5EF4-FFF2-40B4-BE49-F238E27FC236}">
                <a16:creationId xmlns:a16="http://schemas.microsoft.com/office/drawing/2014/main" id="{3BA3DA13-B474-537E-FAF5-1019B96022D7}"/>
              </a:ext>
            </a:extLst>
          </p:cNvPr>
          <p:cNvCxnSpPr>
            <a:cxnSpLocks/>
          </p:cNvCxnSpPr>
          <p:nvPr/>
        </p:nvCxnSpPr>
        <p:spPr>
          <a:xfrm>
            <a:off x="7043351" y="4260623"/>
            <a:ext cx="1504729" cy="2990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668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46CCB3-44E7-7445-8CAC-42BAC304393A}"/>
              </a:ext>
            </a:extLst>
          </p:cNvPr>
          <p:cNvSpPr>
            <a:spLocks noGrp="1"/>
          </p:cNvSpPr>
          <p:nvPr>
            <p:ph type="title"/>
          </p:nvPr>
        </p:nvSpPr>
        <p:spPr/>
        <p:txBody>
          <a:bodyPr/>
          <a:lstStyle/>
          <a:p>
            <a:r>
              <a:rPr kumimoji="1" lang="en-US" altLang="ko-Kore-US" dirty="0" err="1"/>
              <a:t>MinEffort</a:t>
            </a:r>
            <a:r>
              <a:rPr kumimoji="1" lang="en-US" altLang="ko-Kore-US" dirty="0"/>
              <a:t>-</a:t>
            </a:r>
            <a:r>
              <a:rPr kumimoji="1" lang="en-US" altLang="ko-Kore-US" dirty="0">
                <a:solidFill>
                  <a:srgbClr val="56B4EA"/>
                </a:solidFill>
              </a:rPr>
              <a:t>planning</a:t>
            </a:r>
            <a:r>
              <a:rPr kumimoji="1" lang="en-US" altLang="ko-Kore-US" dirty="0"/>
              <a:t> (following vowel height)</a:t>
            </a:r>
            <a:endParaRPr kumimoji="1" lang="ko-Kore-US" altLang="en-US" dirty="0"/>
          </a:p>
        </p:txBody>
      </p:sp>
      <p:sp>
        <p:nvSpPr>
          <p:cNvPr id="3" name="내용 개체 틀 2">
            <a:extLst>
              <a:ext uri="{FF2B5EF4-FFF2-40B4-BE49-F238E27FC236}">
                <a16:creationId xmlns:a16="http://schemas.microsoft.com/office/drawing/2014/main" id="{7E6284F2-EF63-DD50-67D8-A6CD81B9DF0A}"/>
              </a:ext>
            </a:extLst>
          </p:cNvPr>
          <p:cNvSpPr>
            <a:spLocks noGrp="1"/>
          </p:cNvSpPr>
          <p:nvPr>
            <p:ph idx="1"/>
          </p:nvPr>
        </p:nvSpPr>
        <p:spPr/>
        <p:txBody>
          <a:bodyPr/>
          <a:lstStyle/>
          <a:p>
            <a:r>
              <a:rPr kumimoji="1" lang="en-US" altLang="ko-Kore-US" dirty="0"/>
              <a:t>Before producing /b/, the speaker might already plan for the following vowel, and anticipate that there would be a greater effort to produce /</a:t>
            </a:r>
            <a:r>
              <a:rPr kumimoji="1" lang="en-US" altLang="ko-Kore-US" dirty="0" err="1"/>
              <a:t>ba</a:t>
            </a:r>
            <a:r>
              <a:rPr kumimoji="1" lang="en-US" altLang="ko-Kore-US" dirty="0"/>
              <a:t>/ compared to /bi/</a:t>
            </a:r>
          </a:p>
          <a:p>
            <a:r>
              <a:rPr kumimoji="1" lang="en-US" altLang="ko-Kore-US" dirty="0"/>
              <a:t>Lenition happens in </a:t>
            </a:r>
            <a:r>
              <a:rPr kumimoji="1" lang="en-US" altLang="ko-Kore-US" b="1" dirty="0"/>
              <a:t>anticipation </a:t>
            </a:r>
            <a:r>
              <a:rPr kumimoji="1" lang="en-US" altLang="ko-Kore-US" dirty="0"/>
              <a:t>of the following </a:t>
            </a:r>
            <a:r>
              <a:rPr kumimoji="1" lang="en-US" altLang="ko-Kore-US" dirty="0">
                <a:solidFill>
                  <a:srgbClr val="56B4EA"/>
                </a:solidFill>
              </a:rPr>
              <a:t>low vowel</a:t>
            </a:r>
          </a:p>
          <a:p>
            <a:pPr marL="0" indent="0">
              <a:buNone/>
            </a:pPr>
            <a:endParaRPr kumimoji="1" lang="ko-Kore-US" altLang="en-US" dirty="0"/>
          </a:p>
        </p:txBody>
      </p:sp>
      <p:sp>
        <p:nvSpPr>
          <p:cNvPr id="4" name="슬라이드 번호 개체 틀 3">
            <a:extLst>
              <a:ext uri="{FF2B5EF4-FFF2-40B4-BE49-F238E27FC236}">
                <a16:creationId xmlns:a16="http://schemas.microsoft.com/office/drawing/2014/main" id="{27BB4F7D-8D32-A7AE-F044-A4457C353233}"/>
              </a:ext>
            </a:extLst>
          </p:cNvPr>
          <p:cNvSpPr>
            <a:spLocks noGrp="1"/>
          </p:cNvSpPr>
          <p:nvPr>
            <p:ph type="sldNum" sz="quarter" idx="12"/>
          </p:nvPr>
        </p:nvSpPr>
        <p:spPr/>
        <p:txBody>
          <a:bodyPr/>
          <a:lstStyle/>
          <a:p>
            <a:fld id="{0312AF70-B12A-864A-9FFE-4D47E2A5E8BA}" type="slidenum">
              <a:rPr kumimoji="1" lang="ko-Kore-US" altLang="en-US" smtClean="0"/>
              <a:t>16</a:t>
            </a:fld>
            <a:endParaRPr kumimoji="1" lang="ko-Kore-US" altLang="en-US"/>
          </a:p>
        </p:txBody>
      </p:sp>
      <p:cxnSp>
        <p:nvCxnSpPr>
          <p:cNvPr id="5" name="직선 연결선[R] 4">
            <a:extLst>
              <a:ext uri="{FF2B5EF4-FFF2-40B4-BE49-F238E27FC236}">
                <a16:creationId xmlns:a16="http://schemas.microsoft.com/office/drawing/2014/main" id="{03FD421E-17CD-F1FA-FE6A-C16D30227383}"/>
              </a:ext>
            </a:extLst>
          </p:cNvPr>
          <p:cNvCxnSpPr>
            <a:cxnSpLocks/>
          </p:cNvCxnSpPr>
          <p:nvPr/>
        </p:nvCxnSpPr>
        <p:spPr>
          <a:xfrm flipH="1">
            <a:off x="2656113" y="5550188"/>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8" name="직선 연결선[R] 7">
            <a:extLst>
              <a:ext uri="{FF2B5EF4-FFF2-40B4-BE49-F238E27FC236}">
                <a16:creationId xmlns:a16="http://schemas.microsoft.com/office/drawing/2014/main" id="{B2170D4B-C7C2-0D24-106E-AD11DB8FDC90}"/>
              </a:ext>
            </a:extLst>
          </p:cNvPr>
          <p:cNvCxnSpPr>
            <a:cxnSpLocks/>
          </p:cNvCxnSpPr>
          <p:nvPr/>
        </p:nvCxnSpPr>
        <p:spPr>
          <a:xfrm flipH="1">
            <a:off x="1088571" y="4190323"/>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1" name="직선 연결선[R] 10">
            <a:extLst>
              <a:ext uri="{FF2B5EF4-FFF2-40B4-BE49-F238E27FC236}">
                <a16:creationId xmlns:a16="http://schemas.microsoft.com/office/drawing/2014/main" id="{72763CB4-1E60-CDDB-C789-33561BCC767B}"/>
              </a:ext>
            </a:extLst>
          </p:cNvPr>
          <p:cNvCxnSpPr/>
          <p:nvPr/>
        </p:nvCxnSpPr>
        <p:spPr>
          <a:xfrm>
            <a:off x="6475168" y="4050298"/>
            <a:ext cx="1262743" cy="0"/>
          </a:xfrm>
          <a:prstGeom prst="line">
            <a:avLst/>
          </a:prstGeom>
          <a:ln w="762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E3419820-2EA9-7151-FC9E-0D489C306500}"/>
              </a:ext>
            </a:extLst>
          </p:cNvPr>
          <p:cNvSpPr txBox="1"/>
          <p:nvPr/>
        </p:nvSpPr>
        <p:spPr>
          <a:xfrm>
            <a:off x="1260389" y="5869459"/>
            <a:ext cx="2491215" cy="938719"/>
          </a:xfrm>
          <a:prstGeom prst="rect">
            <a:avLst/>
          </a:prstGeom>
          <a:noFill/>
        </p:spPr>
        <p:txBody>
          <a:bodyPr wrap="square" rtlCol="0">
            <a:spAutoFit/>
          </a:bodyPr>
          <a:lstStyle/>
          <a:p>
            <a:r>
              <a:rPr kumimoji="1" lang="en-US" altLang="ko-Kore-US" sz="5500" dirty="0"/>
              <a:t>b         a     </a:t>
            </a:r>
            <a:endParaRPr kumimoji="1" lang="ko-Kore-US" altLang="en-US" sz="5500" dirty="0"/>
          </a:p>
        </p:txBody>
      </p:sp>
      <p:sp>
        <p:nvSpPr>
          <p:cNvPr id="16" name="TextBox 15">
            <a:extLst>
              <a:ext uri="{FF2B5EF4-FFF2-40B4-BE49-F238E27FC236}">
                <a16:creationId xmlns:a16="http://schemas.microsoft.com/office/drawing/2014/main" id="{B9DED61F-D7A5-D536-AF78-8936D10A636B}"/>
              </a:ext>
            </a:extLst>
          </p:cNvPr>
          <p:cNvSpPr txBox="1"/>
          <p:nvPr/>
        </p:nvSpPr>
        <p:spPr>
          <a:xfrm>
            <a:off x="6898748" y="5774562"/>
            <a:ext cx="2343223" cy="938719"/>
          </a:xfrm>
          <a:prstGeom prst="rect">
            <a:avLst/>
          </a:prstGeom>
          <a:noFill/>
        </p:spPr>
        <p:txBody>
          <a:bodyPr wrap="square" rtlCol="0">
            <a:spAutoFit/>
          </a:bodyPr>
          <a:lstStyle/>
          <a:p>
            <a:r>
              <a:rPr kumimoji="1" lang="en-US" altLang="ko-Kore-US" sz="5500" dirty="0"/>
              <a:t>b         i</a:t>
            </a:r>
            <a:endParaRPr kumimoji="1" lang="ko-Kore-US" altLang="en-US" sz="5500" dirty="0"/>
          </a:p>
        </p:txBody>
      </p:sp>
      <p:cxnSp>
        <p:nvCxnSpPr>
          <p:cNvPr id="17" name="직선 화살표 연결선 16">
            <a:extLst>
              <a:ext uri="{FF2B5EF4-FFF2-40B4-BE49-F238E27FC236}">
                <a16:creationId xmlns:a16="http://schemas.microsoft.com/office/drawing/2014/main" id="{781843A2-4ECD-731B-4CE7-CB525B1A4C6D}"/>
              </a:ext>
            </a:extLst>
          </p:cNvPr>
          <p:cNvCxnSpPr>
            <a:cxnSpLocks/>
          </p:cNvCxnSpPr>
          <p:nvPr/>
        </p:nvCxnSpPr>
        <p:spPr>
          <a:xfrm>
            <a:off x="1964724" y="4263081"/>
            <a:ext cx="1322761" cy="11368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직선 화살표 연결선 17">
            <a:extLst>
              <a:ext uri="{FF2B5EF4-FFF2-40B4-BE49-F238E27FC236}">
                <a16:creationId xmlns:a16="http://schemas.microsoft.com/office/drawing/2014/main" id="{B76D68C6-0246-5A7A-C118-131D191E2231}"/>
              </a:ext>
            </a:extLst>
          </p:cNvPr>
          <p:cNvCxnSpPr>
            <a:cxnSpLocks/>
          </p:cNvCxnSpPr>
          <p:nvPr/>
        </p:nvCxnSpPr>
        <p:spPr>
          <a:xfrm>
            <a:off x="7043351" y="4260623"/>
            <a:ext cx="1504729" cy="2990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직선 연결선[R] 19">
            <a:extLst>
              <a:ext uri="{FF2B5EF4-FFF2-40B4-BE49-F238E27FC236}">
                <a16:creationId xmlns:a16="http://schemas.microsoft.com/office/drawing/2014/main" id="{EDCE96D3-37ED-D01D-27EB-F07FD213F1FD}"/>
              </a:ext>
            </a:extLst>
          </p:cNvPr>
          <p:cNvCxnSpPr/>
          <p:nvPr/>
        </p:nvCxnSpPr>
        <p:spPr>
          <a:xfrm>
            <a:off x="8210982" y="4731419"/>
            <a:ext cx="1262743"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582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46CCB3-44E7-7445-8CAC-42BAC304393A}"/>
              </a:ext>
            </a:extLst>
          </p:cNvPr>
          <p:cNvSpPr>
            <a:spLocks noGrp="1"/>
          </p:cNvSpPr>
          <p:nvPr>
            <p:ph type="title"/>
          </p:nvPr>
        </p:nvSpPr>
        <p:spPr/>
        <p:txBody>
          <a:bodyPr/>
          <a:lstStyle/>
          <a:p>
            <a:r>
              <a:rPr kumimoji="1" lang="en-US" altLang="ko-Kore-US" dirty="0" err="1"/>
              <a:t>MinEffort</a:t>
            </a:r>
            <a:r>
              <a:rPr kumimoji="1" lang="en-US" altLang="ko-Kore-US" dirty="0"/>
              <a:t>-</a:t>
            </a:r>
            <a:r>
              <a:rPr kumimoji="1" lang="en-US" altLang="ko-Kore-US" dirty="0">
                <a:solidFill>
                  <a:srgbClr val="56B4EA"/>
                </a:solidFill>
              </a:rPr>
              <a:t>planning</a:t>
            </a:r>
            <a:r>
              <a:rPr kumimoji="1" lang="en-US" altLang="ko-Kore-US" dirty="0"/>
              <a:t> (following vowel height)</a:t>
            </a:r>
            <a:endParaRPr kumimoji="1" lang="ko-Kore-US" altLang="en-US" dirty="0"/>
          </a:p>
        </p:txBody>
      </p:sp>
      <p:sp>
        <p:nvSpPr>
          <p:cNvPr id="3" name="내용 개체 틀 2">
            <a:extLst>
              <a:ext uri="{FF2B5EF4-FFF2-40B4-BE49-F238E27FC236}">
                <a16:creationId xmlns:a16="http://schemas.microsoft.com/office/drawing/2014/main" id="{7E6284F2-EF63-DD50-67D8-A6CD81B9DF0A}"/>
              </a:ext>
            </a:extLst>
          </p:cNvPr>
          <p:cNvSpPr>
            <a:spLocks noGrp="1"/>
          </p:cNvSpPr>
          <p:nvPr>
            <p:ph idx="1"/>
          </p:nvPr>
        </p:nvSpPr>
        <p:spPr/>
        <p:txBody>
          <a:bodyPr/>
          <a:lstStyle/>
          <a:p>
            <a:r>
              <a:rPr kumimoji="1" lang="en-US" altLang="ko-Kore-US" dirty="0"/>
              <a:t>Before producing /b/, the speaker might already plan for the following vowel, and anticipate that there would be a greater effort to produce /</a:t>
            </a:r>
            <a:r>
              <a:rPr kumimoji="1" lang="en-US" altLang="ko-Kore-US" dirty="0" err="1"/>
              <a:t>ba</a:t>
            </a:r>
            <a:r>
              <a:rPr kumimoji="1" lang="en-US" altLang="ko-Kore-US" dirty="0"/>
              <a:t>/ compared to /bi/</a:t>
            </a:r>
          </a:p>
          <a:p>
            <a:r>
              <a:rPr kumimoji="1" lang="en-US" altLang="ko-Kore-US" dirty="0"/>
              <a:t>Lenition happens in </a:t>
            </a:r>
            <a:r>
              <a:rPr kumimoji="1" lang="en-US" altLang="ko-Kore-US" b="1" dirty="0"/>
              <a:t>anticipation </a:t>
            </a:r>
            <a:r>
              <a:rPr kumimoji="1" lang="en-US" altLang="ko-Kore-US" dirty="0"/>
              <a:t>of the following </a:t>
            </a:r>
            <a:r>
              <a:rPr kumimoji="1" lang="en-US" altLang="ko-Kore-US" dirty="0">
                <a:solidFill>
                  <a:srgbClr val="56B4EA"/>
                </a:solidFill>
              </a:rPr>
              <a:t>low vowel</a:t>
            </a:r>
          </a:p>
          <a:p>
            <a:pPr marL="0" indent="0">
              <a:buNone/>
            </a:pPr>
            <a:endParaRPr kumimoji="1" lang="ko-Kore-US" altLang="en-US" dirty="0"/>
          </a:p>
        </p:txBody>
      </p:sp>
      <p:sp>
        <p:nvSpPr>
          <p:cNvPr id="4" name="슬라이드 번호 개체 틀 3">
            <a:extLst>
              <a:ext uri="{FF2B5EF4-FFF2-40B4-BE49-F238E27FC236}">
                <a16:creationId xmlns:a16="http://schemas.microsoft.com/office/drawing/2014/main" id="{27BB4F7D-8D32-A7AE-F044-A4457C353233}"/>
              </a:ext>
            </a:extLst>
          </p:cNvPr>
          <p:cNvSpPr>
            <a:spLocks noGrp="1"/>
          </p:cNvSpPr>
          <p:nvPr>
            <p:ph type="sldNum" sz="quarter" idx="12"/>
          </p:nvPr>
        </p:nvSpPr>
        <p:spPr/>
        <p:txBody>
          <a:bodyPr/>
          <a:lstStyle/>
          <a:p>
            <a:fld id="{0312AF70-B12A-864A-9FFE-4D47E2A5E8BA}" type="slidenum">
              <a:rPr kumimoji="1" lang="ko-Kore-US" altLang="en-US" smtClean="0"/>
              <a:t>17</a:t>
            </a:fld>
            <a:endParaRPr kumimoji="1" lang="ko-Kore-US" altLang="en-US"/>
          </a:p>
        </p:txBody>
      </p:sp>
      <p:cxnSp>
        <p:nvCxnSpPr>
          <p:cNvPr id="6" name="직선 연결선[R] 5">
            <a:extLst>
              <a:ext uri="{FF2B5EF4-FFF2-40B4-BE49-F238E27FC236}">
                <a16:creationId xmlns:a16="http://schemas.microsoft.com/office/drawing/2014/main" id="{72CDD241-2AC4-8AFA-A1E3-2D4EF8D7FDB4}"/>
              </a:ext>
            </a:extLst>
          </p:cNvPr>
          <p:cNvCxnSpPr>
            <a:cxnSpLocks/>
          </p:cNvCxnSpPr>
          <p:nvPr/>
        </p:nvCxnSpPr>
        <p:spPr>
          <a:xfrm flipH="1">
            <a:off x="2656113" y="5550188"/>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직선 연결선[R] 6">
            <a:extLst>
              <a:ext uri="{FF2B5EF4-FFF2-40B4-BE49-F238E27FC236}">
                <a16:creationId xmlns:a16="http://schemas.microsoft.com/office/drawing/2014/main" id="{61FDEECC-076B-B2FC-5CC2-35FE11820521}"/>
              </a:ext>
            </a:extLst>
          </p:cNvPr>
          <p:cNvCxnSpPr>
            <a:cxnSpLocks/>
          </p:cNvCxnSpPr>
          <p:nvPr/>
        </p:nvCxnSpPr>
        <p:spPr>
          <a:xfrm flipH="1">
            <a:off x="1156938" y="4814166"/>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9" name="직선 연결선[R] 8">
            <a:extLst>
              <a:ext uri="{FF2B5EF4-FFF2-40B4-BE49-F238E27FC236}">
                <a16:creationId xmlns:a16="http://schemas.microsoft.com/office/drawing/2014/main" id="{B27BB99F-0AA6-D454-4C24-AD935CA1B7AA}"/>
              </a:ext>
            </a:extLst>
          </p:cNvPr>
          <p:cNvCxnSpPr/>
          <p:nvPr/>
        </p:nvCxnSpPr>
        <p:spPr>
          <a:xfrm>
            <a:off x="8210982" y="4731419"/>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직선 연결선[R] 9">
            <a:extLst>
              <a:ext uri="{FF2B5EF4-FFF2-40B4-BE49-F238E27FC236}">
                <a16:creationId xmlns:a16="http://schemas.microsoft.com/office/drawing/2014/main" id="{5E232793-D694-E187-5F40-9FE83994378F}"/>
              </a:ext>
            </a:extLst>
          </p:cNvPr>
          <p:cNvCxnSpPr/>
          <p:nvPr/>
        </p:nvCxnSpPr>
        <p:spPr>
          <a:xfrm>
            <a:off x="6475168" y="4050298"/>
            <a:ext cx="1262743" cy="0"/>
          </a:xfrm>
          <a:prstGeom prst="line">
            <a:avLst/>
          </a:prstGeom>
          <a:ln w="762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E8FE21C-6F6B-A44B-628B-862367A770E2}"/>
              </a:ext>
            </a:extLst>
          </p:cNvPr>
          <p:cNvSpPr txBox="1"/>
          <p:nvPr/>
        </p:nvSpPr>
        <p:spPr>
          <a:xfrm>
            <a:off x="1260389" y="5869459"/>
            <a:ext cx="2491215" cy="938719"/>
          </a:xfrm>
          <a:prstGeom prst="rect">
            <a:avLst/>
          </a:prstGeom>
          <a:noFill/>
        </p:spPr>
        <p:txBody>
          <a:bodyPr wrap="square" rtlCol="0">
            <a:spAutoFit/>
          </a:bodyPr>
          <a:lstStyle/>
          <a:p>
            <a:r>
              <a:rPr kumimoji="1" lang="el-GR" altLang="ko-Kore-US" sz="5500" dirty="0"/>
              <a:t>β</a:t>
            </a:r>
            <a:r>
              <a:rPr kumimoji="1" lang="en-US" altLang="ko-Kore-US" sz="5500" dirty="0"/>
              <a:t>         a     </a:t>
            </a:r>
            <a:endParaRPr kumimoji="1" lang="ko-Kore-US" altLang="en-US" sz="5500" dirty="0"/>
          </a:p>
        </p:txBody>
      </p:sp>
      <p:sp>
        <p:nvSpPr>
          <p:cNvPr id="13" name="TextBox 12">
            <a:extLst>
              <a:ext uri="{FF2B5EF4-FFF2-40B4-BE49-F238E27FC236}">
                <a16:creationId xmlns:a16="http://schemas.microsoft.com/office/drawing/2014/main" id="{BE0584D8-B1C3-3455-D26D-0924C7FDB5D5}"/>
              </a:ext>
            </a:extLst>
          </p:cNvPr>
          <p:cNvSpPr txBox="1"/>
          <p:nvPr/>
        </p:nvSpPr>
        <p:spPr>
          <a:xfrm>
            <a:off x="6898748" y="5774562"/>
            <a:ext cx="2343223" cy="938719"/>
          </a:xfrm>
          <a:prstGeom prst="rect">
            <a:avLst/>
          </a:prstGeom>
          <a:noFill/>
        </p:spPr>
        <p:txBody>
          <a:bodyPr wrap="square" rtlCol="0">
            <a:spAutoFit/>
          </a:bodyPr>
          <a:lstStyle/>
          <a:p>
            <a:r>
              <a:rPr kumimoji="1" lang="en-US" altLang="ko-Kore-US" sz="5500" dirty="0"/>
              <a:t>b         i</a:t>
            </a:r>
            <a:endParaRPr kumimoji="1" lang="ko-Kore-US" altLang="en-US" sz="5500" dirty="0"/>
          </a:p>
        </p:txBody>
      </p:sp>
      <p:cxnSp>
        <p:nvCxnSpPr>
          <p:cNvPr id="15" name="직선 화살표 연결선 14">
            <a:extLst>
              <a:ext uri="{FF2B5EF4-FFF2-40B4-BE49-F238E27FC236}">
                <a16:creationId xmlns:a16="http://schemas.microsoft.com/office/drawing/2014/main" id="{973AC205-1DF6-4718-A006-DDC8C0976F50}"/>
              </a:ext>
            </a:extLst>
          </p:cNvPr>
          <p:cNvCxnSpPr>
            <a:cxnSpLocks/>
          </p:cNvCxnSpPr>
          <p:nvPr/>
        </p:nvCxnSpPr>
        <p:spPr>
          <a:xfrm>
            <a:off x="1999716" y="5076202"/>
            <a:ext cx="1287769" cy="3237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직선 화살표 연결선 18">
            <a:extLst>
              <a:ext uri="{FF2B5EF4-FFF2-40B4-BE49-F238E27FC236}">
                <a16:creationId xmlns:a16="http://schemas.microsoft.com/office/drawing/2014/main" id="{3BA3DA13-B474-537E-FAF5-1019B96022D7}"/>
              </a:ext>
            </a:extLst>
          </p:cNvPr>
          <p:cNvCxnSpPr>
            <a:cxnSpLocks/>
          </p:cNvCxnSpPr>
          <p:nvPr/>
        </p:nvCxnSpPr>
        <p:spPr>
          <a:xfrm>
            <a:off x="7043351" y="4260623"/>
            <a:ext cx="1504729" cy="2990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6297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D0A99D7-5C21-B7C4-4203-615731EE3EFF}"/>
              </a:ext>
            </a:extLst>
          </p:cNvPr>
          <p:cNvSpPr>
            <a:spLocks noGrp="1"/>
          </p:cNvSpPr>
          <p:nvPr>
            <p:ph type="title"/>
          </p:nvPr>
        </p:nvSpPr>
        <p:spPr/>
        <p:txBody>
          <a:bodyPr/>
          <a:lstStyle/>
          <a:p>
            <a:r>
              <a:rPr kumimoji="1" lang="en-US" altLang="ko-Kore-US" dirty="0" err="1"/>
              <a:t>NoBoundary</a:t>
            </a:r>
            <a:r>
              <a:rPr kumimoji="1" lang="en-US" altLang="ko-Kore-US" dirty="0"/>
              <a:t>, </a:t>
            </a:r>
            <a:r>
              <a:rPr kumimoji="1" lang="en-US" altLang="ko-Kore-US" dirty="0" err="1"/>
              <a:t>LowInfo</a:t>
            </a:r>
            <a:r>
              <a:rPr kumimoji="1" lang="en-US" altLang="ko-Kore-US" dirty="0"/>
              <a:t>, </a:t>
            </a:r>
            <a:r>
              <a:rPr kumimoji="1" lang="en-US" altLang="ko-Kore-US" dirty="0" err="1"/>
              <a:t>MinEffort</a:t>
            </a:r>
            <a:endParaRPr kumimoji="1" lang="ko-Kore-US" altLang="en-US" dirty="0"/>
          </a:p>
        </p:txBody>
      </p:sp>
      <p:sp>
        <p:nvSpPr>
          <p:cNvPr id="3" name="내용 개체 틀 2">
            <a:extLst>
              <a:ext uri="{FF2B5EF4-FFF2-40B4-BE49-F238E27FC236}">
                <a16:creationId xmlns:a16="http://schemas.microsoft.com/office/drawing/2014/main" id="{3118D3AD-CBA4-EB7A-1DA3-7116EC284500}"/>
              </a:ext>
            </a:extLst>
          </p:cNvPr>
          <p:cNvSpPr>
            <a:spLocks noGrp="1"/>
          </p:cNvSpPr>
          <p:nvPr>
            <p:ph idx="1"/>
          </p:nvPr>
        </p:nvSpPr>
        <p:spPr/>
        <p:txBody>
          <a:bodyPr/>
          <a:lstStyle/>
          <a:p>
            <a:r>
              <a:rPr kumimoji="1" lang="en-US" altLang="ko-Kore-US" dirty="0"/>
              <a:t>These are three perspectives on lenition</a:t>
            </a:r>
          </a:p>
          <a:p>
            <a:r>
              <a:rPr kumimoji="1" lang="en-US" altLang="ko-Kore-US" dirty="0"/>
              <a:t>They offer generalization at different levels of structure</a:t>
            </a:r>
          </a:p>
          <a:p>
            <a:pPr lvl="1"/>
            <a:r>
              <a:rPr kumimoji="1" lang="en-US" altLang="ko-Kore-US" dirty="0" err="1"/>
              <a:t>NoBoundary</a:t>
            </a:r>
            <a:r>
              <a:rPr kumimoji="1" lang="en-US" altLang="ko-Kore-US" dirty="0"/>
              <a:t>–Prosodic position</a:t>
            </a:r>
          </a:p>
          <a:p>
            <a:pPr lvl="1"/>
            <a:r>
              <a:rPr kumimoji="1" lang="en-US" altLang="ko-Kore-US" dirty="0" err="1"/>
              <a:t>LowInfo</a:t>
            </a:r>
            <a:r>
              <a:rPr kumimoji="1" lang="en-US" altLang="ko-Kore-US" dirty="0"/>
              <a:t>–Frequency/predictability</a:t>
            </a:r>
          </a:p>
          <a:p>
            <a:pPr lvl="1"/>
            <a:r>
              <a:rPr kumimoji="1" lang="en-US" altLang="ko-Kore-US" dirty="0" err="1"/>
              <a:t>MinEffort</a:t>
            </a:r>
            <a:r>
              <a:rPr kumimoji="1" lang="en-US" altLang="ko-Kore-US" dirty="0"/>
              <a:t>–Phonological context (neighboring vowel)</a:t>
            </a:r>
          </a:p>
          <a:p>
            <a:endParaRPr kumimoji="1" lang="en-US" altLang="ko-Kore-US" dirty="0"/>
          </a:p>
        </p:txBody>
      </p:sp>
      <p:sp>
        <p:nvSpPr>
          <p:cNvPr id="4" name="슬라이드 번호 개체 틀 3">
            <a:extLst>
              <a:ext uri="{FF2B5EF4-FFF2-40B4-BE49-F238E27FC236}">
                <a16:creationId xmlns:a16="http://schemas.microsoft.com/office/drawing/2014/main" id="{30694418-2FE0-DE4A-1EDE-2AD9F78727CC}"/>
              </a:ext>
            </a:extLst>
          </p:cNvPr>
          <p:cNvSpPr>
            <a:spLocks noGrp="1"/>
          </p:cNvSpPr>
          <p:nvPr>
            <p:ph type="sldNum" sz="quarter" idx="12"/>
          </p:nvPr>
        </p:nvSpPr>
        <p:spPr/>
        <p:txBody>
          <a:bodyPr/>
          <a:lstStyle/>
          <a:p>
            <a:fld id="{0312AF70-B12A-864A-9FFE-4D47E2A5E8BA}" type="slidenum">
              <a:rPr kumimoji="1" lang="ko-Kore-US" altLang="en-US" smtClean="0"/>
              <a:t>18</a:t>
            </a:fld>
            <a:endParaRPr kumimoji="1" lang="ko-Kore-US" altLang="en-US"/>
          </a:p>
        </p:txBody>
      </p:sp>
    </p:spTree>
    <p:extLst>
      <p:ext uri="{BB962C8B-B14F-4D97-AF65-F5344CB8AC3E}">
        <p14:creationId xmlns:p14="http://schemas.microsoft.com/office/powerpoint/2010/main" val="49672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D0A99D7-5C21-B7C4-4203-615731EE3EFF}"/>
              </a:ext>
            </a:extLst>
          </p:cNvPr>
          <p:cNvSpPr>
            <a:spLocks noGrp="1"/>
          </p:cNvSpPr>
          <p:nvPr>
            <p:ph type="title"/>
          </p:nvPr>
        </p:nvSpPr>
        <p:spPr/>
        <p:txBody>
          <a:bodyPr/>
          <a:lstStyle/>
          <a:p>
            <a:r>
              <a:rPr kumimoji="1" lang="en-US" altLang="ko-Kore-US" dirty="0" err="1"/>
              <a:t>NoBoundary</a:t>
            </a:r>
            <a:r>
              <a:rPr kumimoji="1" lang="en-US" altLang="ko-Kore-US" dirty="0"/>
              <a:t>, </a:t>
            </a:r>
            <a:r>
              <a:rPr kumimoji="1" lang="en-US" altLang="ko-Kore-US" dirty="0" err="1"/>
              <a:t>MinEffort</a:t>
            </a:r>
            <a:r>
              <a:rPr kumimoji="1" lang="en-US" altLang="ko-Kore-US" dirty="0"/>
              <a:t>, </a:t>
            </a:r>
            <a:r>
              <a:rPr kumimoji="1" lang="en-US" altLang="ko-Kore-US" dirty="0" err="1"/>
              <a:t>LowInfo</a:t>
            </a:r>
            <a:endParaRPr kumimoji="1" lang="ko-Kore-US" altLang="en-US" dirty="0"/>
          </a:p>
        </p:txBody>
      </p:sp>
      <p:sp>
        <p:nvSpPr>
          <p:cNvPr id="3" name="내용 개체 틀 2">
            <a:extLst>
              <a:ext uri="{FF2B5EF4-FFF2-40B4-BE49-F238E27FC236}">
                <a16:creationId xmlns:a16="http://schemas.microsoft.com/office/drawing/2014/main" id="{3118D3AD-CBA4-EB7A-1DA3-7116EC284500}"/>
              </a:ext>
            </a:extLst>
          </p:cNvPr>
          <p:cNvSpPr>
            <a:spLocks noGrp="1"/>
          </p:cNvSpPr>
          <p:nvPr>
            <p:ph idx="1"/>
          </p:nvPr>
        </p:nvSpPr>
        <p:spPr/>
        <p:txBody>
          <a:bodyPr>
            <a:normAutofit/>
          </a:bodyPr>
          <a:lstStyle/>
          <a:p>
            <a:r>
              <a:rPr kumimoji="1" lang="en-US" altLang="ko-Kore-US" dirty="0"/>
              <a:t>They are not necessarily mutually exclusive</a:t>
            </a:r>
          </a:p>
          <a:p>
            <a:pPr lvl="1"/>
            <a:r>
              <a:rPr kumimoji="1" lang="en-US" altLang="ko-Kore-US" dirty="0"/>
              <a:t>e.g., more lenition when the preceding vowel is low, comparing two words with similar frequency</a:t>
            </a:r>
          </a:p>
          <a:p>
            <a:r>
              <a:rPr kumimoji="1" lang="en-US" altLang="ko-Kore-US" dirty="0"/>
              <a:t>Predictions of these perspectives may not be distinguishable</a:t>
            </a:r>
          </a:p>
          <a:p>
            <a:pPr lvl="1"/>
            <a:r>
              <a:rPr kumimoji="1" lang="en-US" altLang="ko-Kore-US" dirty="0"/>
              <a:t>e.g., if the low vowel context happens to be the most frequently occurring context, then the two accounts would predict the same thing</a:t>
            </a:r>
          </a:p>
          <a:p>
            <a:pPr lvl="1"/>
            <a:r>
              <a:rPr lang="en-US" altLang="ko-Kore-US" i="1" dirty="0"/>
              <a:t>-ado </a:t>
            </a:r>
            <a:r>
              <a:rPr lang="en-US" altLang="ko-Kore-US" dirty="0"/>
              <a:t>occurs 1.75 times as often as </a:t>
            </a:r>
            <a:r>
              <a:rPr lang="en-US" altLang="ko-Kore-US" i="1" dirty="0"/>
              <a:t>-</a:t>
            </a:r>
            <a:r>
              <a:rPr lang="en-US" altLang="ko-Kore-US" i="1" dirty="0" err="1"/>
              <a:t>ido</a:t>
            </a:r>
            <a:r>
              <a:rPr lang="en-US" altLang="ko-Kore-US" i="1" dirty="0"/>
              <a:t> </a:t>
            </a:r>
            <a:r>
              <a:rPr lang="en-US" altLang="ko-Kore-US" dirty="0"/>
              <a:t>in the </a:t>
            </a:r>
            <a:r>
              <a:rPr lang="en-US" altLang="ko-Kore-US" dirty="0" err="1"/>
              <a:t>LexEsp</a:t>
            </a:r>
            <a:r>
              <a:rPr lang="en-US" altLang="ko-Kore-US" dirty="0"/>
              <a:t> corpus </a:t>
            </a:r>
            <a:r>
              <a:rPr lang="en-US" altLang="ko-Kore-US" sz="1100" dirty="0"/>
              <a:t>(Sebastián et al. 2000, Kingston 2008)</a:t>
            </a:r>
          </a:p>
          <a:p>
            <a:r>
              <a:rPr kumimoji="1" lang="en-US" altLang="ko-Kore-US" dirty="0"/>
              <a:t>These three factors might interact with each other</a:t>
            </a:r>
          </a:p>
          <a:p>
            <a:pPr lvl="1"/>
            <a:r>
              <a:rPr kumimoji="1" lang="en-US" altLang="ko-Kore-US" dirty="0"/>
              <a:t>e.g., more lenition when the following vowel is low, and especially so, when the obstruent is more predictable</a:t>
            </a:r>
          </a:p>
        </p:txBody>
      </p:sp>
      <p:sp>
        <p:nvSpPr>
          <p:cNvPr id="4" name="슬라이드 번호 개체 틀 3">
            <a:extLst>
              <a:ext uri="{FF2B5EF4-FFF2-40B4-BE49-F238E27FC236}">
                <a16:creationId xmlns:a16="http://schemas.microsoft.com/office/drawing/2014/main" id="{30694418-2FE0-DE4A-1EDE-2AD9F78727CC}"/>
              </a:ext>
            </a:extLst>
          </p:cNvPr>
          <p:cNvSpPr>
            <a:spLocks noGrp="1"/>
          </p:cNvSpPr>
          <p:nvPr>
            <p:ph type="sldNum" sz="quarter" idx="12"/>
          </p:nvPr>
        </p:nvSpPr>
        <p:spPr/>
        <p:txBody>
          <a:bodyPr/>
          <a:lstStyle/>
          <a:p>
            <a:fld id="{0312AF70-B12A-864A-9FFE-4D47E2A5E8BA}" type="slidenum">
              <a:rPr kumimoji="1" lang="ko-Kore-US" altLang="en-US" smtClean="0"/>
              <a:t>19</a:t>
            </a:fld>
            <a:endParaRPr kumimoji="1" lang="ko-Kore-US" altLang="en-US"/>
          </a:p>
        </p:txBody>
      </p:sp>
    </p:spTree>
    <p:extLst>
      <p:ext uri="{BB962C8B-B14F-4D97-AF65-F5344CB8AC3E}">
        <p14:creationId xmlns:p14="http://schemas.microsoft.com/office/powerpoint/2010/main" val="34763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91C8B3EE-0C5A-3B09-019E-E19A11F253C5}"/>
              </a:ext>
            </a:extLst>
          </p:cNvPr>
          <p:cNvSpPr>
            <a:spLocks noGrp="1"/>
          </p:cNvSpPr>
          <p:nvPr>
            <p:ph type="sldNum" sz="quarter" idx="12"/>
          </p:nvPr>
        </p:nvSpPr>
        <p:spPr/>
        <p:txBody>
          <a:bodyPr/>
          <a:lstStyle/>
          <a:p>
            <a:fld id="{0312AF70-B12A-864A-9FFE-4D47E2A5E8BA}" type="slidenum">
              <a:rPr kumimoji="1" lang="ko-Kore-US" altLang="en-US" smtClean="0"/>
              <a:t>2</a:t>
            </a:fld>
            <a:endParaRPr kumimoji="1" lang="ko-Kore-US" altLang="en-US"/>
          </a:p>
        </p:txBody>
      </p:sp>
      <p:pic>
        <p:nvPicPr>
          <p:cNvPr id="10" name="그림 9" descr="라인, 타이포그래피이(가) 표시된 사진&#10;&#10;자동 생성된 설명">
            <a:extLst>
              <a:ext uri="{FF2B5EF4-FFF2-40B4-BE49-F238E27FC236}">
                <a16:creationId xmlns:a16="http://schemas.microsoft.com/office/drawing/2014/main" id="{53237C69-C3E1-5835-B069-CAD75E5E186C}"/>
              </a:ext>
            </a:extLst>
          </p:cNvPr>
          <p:cNvPicPr>
            <a:picLocks noChangeAspect="1"/>
          </p:cNvPicPr>
          <p:nvPr/>
        </p:nvPicPr>
        <p:blipFill>
          <a:blip r:embed="rId10"/>
          <a:stretch>
            <a:fillRect/>
          </a:stretch>
        </p:blipFill>
        <p:spPr>
          <a:xfrm>
            <a:off x="154688" y="2136860"/>
            <a:ext cx="7772400" cy="1354911"/>
          </a:xfrm>
          <a:prstGeom prst="rect">
            <a:avLst/>
          </a:prstGeom>
        </p:spPr>
      </p:pic>
      <p:graphicFrame>
        <p:nvGraphicFramePr>
          <p:cNvPr id="14" name="표 13">
            <a:extLst>
              <a:ext uri="{FF2B5EF4-FFF2-40B4-BE49-F238E27FC236}">
                <a16:creationId xmlns:a16="http://schemas.microsoft.com/office/drawing/2014/main" id="{90C43517-CD69-E2CC-93FD-EF0C4F15EA88}"/>
              </a:ext>
            </a:extLst>
          </p:cNvPr>
          <p:cNvGraphicFramePr>
            <a:graphicFrameLocks noGrp="1"/>
          </p:cNvGraphicFramePr>
          <p:nvPr>
            <p:extLst>
              <p:ext uri="{D42A27DB-BD31-4B8C-83A1-F6EECF244321}">
                <p14:modId xmlns:p14="http://schemas.microsoft.com/office/powerpoint/2010/main" val="3053483623"/>
              </p:ext>
            </p:extLst>
          </p:nvPr>
        </p:nvGraphicFramePr>
        <p:xfrm>
          <a:off x="0" y="3830907"/>
          <a:ext cx="8100465" cy="370840"/>
        </p:xfrm>
        <a:graphic>
          <a:graphicData uri="http://schemas.openxmlformats.org/drawingml/2006/table">
            <a:tbl>
              <a:tblPr firstRow="1" bandRow="1">
                <a:tableStyleId>{5C22544A-7EE6-4342-B048-85BDC9FD1C3A}</a:tableStyleId>
              </a:tblPr>
              <a:tblGrid>
                <a:gridCol w="1179320">
                  <a:extLst>
                    <a:ext uri="{9D8B030D-6E8A-4147-A177-3AD203B41FA5}">
                      <a16:colId xmlns:a16="http://schemas.microsoft.com/office/drawing/2014/main" val="589578886"/>
                    </a:ext>
                  </a:extLst>
                </a:gridCol>
                <a:gridCol w="1170773">
                  <a:extLst>
                    <a:ext uri="{9D8B030D-6E8A-4147-A177-3AD203B41FA5}">
                      <a16:colId xmlns:a16="http://schemas.microsoft.com/office/drawing/2014/main" val="1588307349"/>
                    </a:ext>
                  </a:extLst>
                </a:gridCol>
                <a:gridCol w="1264778">
                  <a:extLst>
                    <a:ext uri="{9D8B030D-6E8A-4147-A177-3AD203B41FA5}">
                      <a16:colId xmlns:a16="http://schemas.microsoft.com/office/drawing/2014/main" val="2274551821"/>
                    </a:ext>
                  </a:extLst>
                </a:gridCol>
                <a:gridCol w="2384277">
                  <a:extLst>
                    <a:ext uri="{9D8B030D-6E8A-4147-A177-3AD203B41FA5}">
                      <a16:colId xmlns:a16="http://schemas.microsoft.com/office/drawing/2014/main" val="99541358"/>
                    </a:ext>
                  </a:extLst>
                </a:gridCol>
                <a:gridCol w="1838240">
                  <a:extLst>
                    <a:ext uri="{9D8B030D-6E8A-4147-A177-3AD203B41FA5}">
                      <a16:colId xmlns:a16="http://schemas.microsoft.com/office/drawing/2014/main" val="2130882311"/>
                    </a:ext>
                  </a:extLst>
                </a:gridCol>
                <a:gridCol w="263077">
                  <a:extLst>
                    <a:ext uri="{9D8B030D-6E8A-4147-A177-3AD203B41FA5}">
                      <a16:colId xmlns:a16="http://schemas.microsoft.com/office/drawing/2014/main" val="4231042764"/>
                    </a:ext>
                  </a:extLst>
                </a:gridCol>
              </a:tblGrid>
              <a:tr h="370840">
                <a:tc>
                  <a:txBody>
                    <a:bodyPr/>
                    <a:lstStyle/>
                    <a:p>
                      <a:r>
                        <a:rPr lang="en-US" dirty="0">
                          <a:solidFill>
                            <a:sysClr val="windowText" lastClr="000000"/>
                          </a:solidFill>
                        </a:rPr>
                        <a:t>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err="1">
                          <a:solidFill>
                            <a:sysClr val="windowText" lastClr="000000"/>
                          </a:solidFill>
                        </a:rPr>
                        <a:t>Ɔ</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284074"/>
                  </a:ext>
                </a:extLst>
              </a:tr>
            </a:tbl>
          </a:graphicData>
        </a:graphic>
      </p:graphicFrame>
      <p:sp>
        <p:nvSpPr>
          <p:cNvPr id="16" name="TextBox 15">
            <a:extLst>
              <a:ext uri="{FF2B5EF4-FFF2-40B4-BE49-F238E27FC236}">
                <a16:creationId xmlns:a16="http://schemas.microsoft.com/office/drawing/2014/main" id="{4F8E27F0-BB9D-A315-D1CE-B16917D30700}"/>
              </a:ext>
            </a:extLst>
          </p:cNvPr>
          <p:cNvSpPr txBox="1"/>
          <p:nvPr/>
        </p:nvSpPr>
        <p:spPr>
          <a:xfrm>
            <a:off x="0" y="1623626"/>
            <a:ext cx="7704034" cy="369332"/>
          </a:xfrm>
          <a:prstGeom prst="rect">
            <a:avLst/>
          </a:prstGeom>
          <a:noFill/>
        </p:spPr>
        <p:txBody>
          <a:bodyPr wrap="square" rtlCol="0">
            <a:spAutoFit/>
          </a:bodyPr>
          <a:lstStyle/>
          <a:p>
            <a:r>
              <a:rPr lang="en-US" dirty="0"/>
              <a:t>/</a:t>
            </a:r>
            <a:r>
              <a:rPr lang="en-US" dirty="0" err="1"/>
              <a:t>hak’joe</a:t>
            </a:r>
            <a:r>
              <a:rPr lang="en-US" altLang="ko-Kore-US" dirty="0" err="1">
                <a:solidFill>
                  <a:srgbClr val="56B4EA"/>
                </a:solidFill>
              </a:rPr>
              <a:t>s</a:t>
            </a:r>
            <a:r>
              <a:rPr lang="en-US" altLang="ko-Kore-US" b="0" dirty="0" err="1">
                <a:solidFill>
                  <a:srgbClr val="56B4EA"/>
                </a:solidFill>
              </a:rPr>
              <a:t>Ɔki</a:t>
            </a:r>
            <a:r>
              <a:rPr lang="en-US" altLang="ko-Kore-US" b="0" dirty="0" err="1">
                <a:solidFill>
                  <a:sysClr val="windowText" lastClr="000000"/>
                </a:solidFill>
              </a:rPr>
              <a:t>kwane</a:t>
            </a:r>
            <a:r>
              <a:rPr lang="en-US" altLang="ko-Kore-US" dirty="0">
                <a:solidFill>
                  <a:sysClr val="windowText" lastClr="000000"/>
                </a:solidFill>
              </a:rPr>
              <a:t>/ ‘The school-L</a:t>
            </a:r>
            <a:r>
              <a:rPr lang="en-US" altLang="ko-Kore-US" sz="1200" dirty="0">
                <a:solidFill>
                  <a:sysClr val="windowText" lastClr="000000"/>
                </a:solidFill>
              </a:rPr>
              <a:t>OC </a:t>
            </a:r>
            <a:r>
              <a:rPr lang="en-US" altLang="ko-Kore-US" dirty="0">
                <a:solidFill>
                  <a:sysClr val="windowText" lastClr="000000"/>
                </a:solidFill>
              </a:rPr>
              <a:t>the institution-D</a:t>
            </a:r>
            <a:r>
              <a:rPr lang="en-US" altLang="ko-Kore-US" sz="1200" dirty="0">
                <a:solidFill>
                  <a:sysClr val="windowText" lastClr="000000"/>
                </a:solidFill>
              </a:rPr>
              <a:t>AT</a:t>
            </a:r>
            <a:r>
              <a:rPr lang="en-US" altLang="ko-Kore-US" dirty="0">
                <a:solidFill>
                  <a:sysClr val="windowText" lastClr="000000"/>
                </a:solidFill>
              </a:rPr>
              <a:t>’ </a:t>
            </a:r>
            <a:endParaRPr lang="en-US" altLang="ko-Kore-US" b="0" dirty="0">
              <a:solidFill>
                <a:sysClr val="windowText" lastClr="000000"/>
              </a:solidFill>
            </a:endParaRPr>
          </a:p>
        </p:txBody>
      </p:sp>
      <p:sp>
        <p:nvSpPr>
          <p:cNvPr id="18" name="직사각형 17">
            <a:extLst>
              <a:ext uri="{FF2B5EF4-FFF2-40B4-BE49-F238E27FC236}">
                <a16:creationId xmlns:a16="http://schemas.microsoft.com/office/drawing/2014/main" id="{63FEFCAB-75AA-EF94-068E-BFD77C60E4C4}"/>
              </a:ext>
            </a:extLst>
          </p:cNvPr>
          <p:cNvSpPr/>
          <p:nvPr/>
        </p:nvSpPr>
        <p:spPr>
          <a:xfrm>
            <a:off x="3613447" y="2009149"/>
            <a:ext cx="2394248" cy="1811190"/>
          </a:xfrm>
          <a:prstGeom prst="rect">
            <a:avLst/>
          </a:prstGeom>
          <a:solidFill>
            <a:srgbClr val="5B9BD5">
              <a:alpha val="20000"/>
            </a:srgb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24" name="initial_ejs">
            <a:hlinkClick r:id="" action="ppaction://media"/>
            <a:extLst>
              <a:ext uri="{FF2B5EF4-FFF2-40B4-BE49-F238E27FC236}">
                <a16:creationId xmlns:a16="http://schemas.microsoft.com/office/drawing/2014/main" id="{F31C9341-74BD-05FB-97BA-CCE8D0A584B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673874" y="1597229"/>
            <a:ext cx="422126" cy="422126"/>
          </a:xfrm>
          <a:prstGeom prst="rect">
            <a:avLst/>
          </a:prstGeom>
        </p:spPr>
      </p:pic>
      <p:pic>
        <p:nvPicPr>
          <p:cNvPr id="25" name="initial_2syll">
            <a:hlinkClick r:id="" action="ppaction://media"/>
            <a:extLst>
              <a:ext uri="{FF2B5EF4-FFF2-40B4-BE49-F238E27FC236}">
                <a16:creationId xmlns:a16="http://schemas.microsoft.com/office/drawing/2014/main" id="{CB5CA5FC-F9D1-8025-6891-E91E429AF6AD}"/>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202647" y="2272449"/>
            <a:ext cx="812800" cy="812800"/>
          </a:xfrm>
          <a:prstGeom prst="rect">
            <a:avLst/>
          </a:prstGeom>
        </p:spPr>
      </p:pic>
      <p:pic>
        <p:nvPicPr>
          <p:cNvPr id="27" name="그림 26" descr="스케치이(가) 표시된 사진&#10;&#10;자동 생성된 설명">
            <a:extLst>
              <a:ext uri="{FF2B5EF4-FFF2-40B4-BE49-F238E27FC236}">
                <a16:creationId xmlns:a16="http://schemas.microsoft.com/office/drawing/2014/main" id="{74285CA2-86A7-DA71-450B-D746A22A7870}"/>
              </a:ext>
            </a:extLst>
          </p:cNvPr>
          <p:cNvPicPr>
            <a:picLocks noChangeAspect="1"/>
          </p:cNvPicPr>
          <p:nvPr/>
        </p:nvPicPr>
        <p:blipFill>
          <a:blip r:embed="rId12"/>
          <a:stretch>
            <a:fillRect/>
          </a:stretch>
        </p:blipFill>
        <p:spPr>
          <a:xfrm>
            <a:off x="248693" y="4985276"/>
            <a:ext cx="7772400" cy="1321642"/>
          </a:xfrm>
          <a:prstGeom prst="rect">
            <a:avLst/>
          </a:prstGeom>
        </p:spPr>
      </p:pic>
      <p:graphicFrame>
        <p:nvGraphicFramePr>
          <p:cNvPr id="28" name="표 27">
            <a:extLst>
              <a:ext uri="{FF2B5EF4-FFF2-40B4-BE49-F238E27FC236}">
                <a16:creationId xmlns:a16="http://schemas.microsoft.com/office/drawing/2014/main" id="{FAA0BC5E-D575-0FAA-F574-78B2F4EDEBD9}"/>
              </a:ext>
            </a:extLst>
          </p:cNvPr>
          <p:cNvGraphicFramePr>
            <a:graphicFrameLocks noGrp="1"/>
          </p:cNvGraphicFramePr>
          <p:nvPr>
            <p:extLst>
              <p:ext uri="{D42A27DB-BD31-4B8C-83A1-F6EECF244321}">
                <p14:modId xmlns:p14="http://schemas.microsoft.com/office/powerpoint/2010/main" val="1735668928"/>
              </p:ext>
            </p:extLst>
          </p:nvPr>
        </p:nvGraphicFramePr>
        <p:xfrm>
          <a:off x="8547" y="6422350"/>
          <a:ext cx="8254290" cy="370840"/>
        </p:xfrm>
        <a:graphic>
          <a:graphicData uri="http://schemas.openxmlformats.org/drawingml/2006/table">
            <a:tbl>
              <a:tblPr firstRow="1" bandRow="1">
                <a:tableStyleId>{5C22544A-7EE6-4342-B048-85BDC9FD1C3A}</a:tableStyleId>
              </a:tblPr>
              <a:tblGrid>
                <a:gridCol w="297000">
                  <a:extLst>
                    <a:ext uri="{9D8B030D-6E8A-4147-A177-3AD203B41FA5}">
                      <a16:colId xmlns:a16="http://schemas.microsoft.com/office/drawing/2014/main" val="589578886"/>
                    </a:ext>
                  </a:extLst>
                </a:gridCol>
                <a:gridCol w="1622893">
                  <a:extLst>
                    <a:ext uri="{9D8B030D-6E8A-4147-A177-3AD203B41FA5}">
                      <a16:colId xmlns:a16="http://schemas.microsoft.com/office/drawing/2014/main" val="1588307349"/>
                    </a:ext>
                  </a:extLst>
                </a:gridCol>
                <a:gridCol w="3349930">
                  <a:extLst>
                    <a:ext uri="{9D8B030D-6E8A-4147-A177-3AD203B41FA5}">
                      <a16:colId xmlns:a16="http://schemas.microsoft.com/office/drawing/2014/main" val="2274551821"/>
                    </a:ext>
                  </a:extLst>
                </a:gridCol>
                <a:gridCol w="1258393">
                  <a:extLst>
                    <a:ext uri="{9D8B030D-6E8A-4147-A177-3AD203B41FA5}">
                      <a16:colId xmlns:a16="http://schemas.microsoft.com/office/drawing/2014/main" val="99541358"/>
                    </a:ext>
                  </a:extLst>
                </a:gridCol>
                <a:gridCol w="1458001">
                  <a:extLst>
                    <a:ext uri="{9D8B030D-6E8A-4147-A177-3AD203B41FA5}">
                      <a16:colId xmlns:a16="http://schemas.microsoft.com/office/drawing/2014/main" val="2130882311"/>
                    </a:ext>
                  </a:extLst>
                </a:gridCol>
                <a:gridCol w="268073">
                  <a:extLst>
                    <a:ext uri="{9D8B030D-6E8A-4147-A177-3AD203B41FA5}">
                      <a16:colId xmlns:a16="http://schemas.microsoft.com/office/drawing/2014/main" val="4231042764"/>
                    </a:ext>
                  </a:extLst>
                </a:gridCol>
              </a:tblGrid>
              <a:tr h="370840">
                <a:tc>
                  <a:txBody>
                    <a:bodyPr/>
                    <a:lstStyle/>
                    <a:p>
                      <a:r>
                        <a:rPr lang="en-US" dirty="0">
                          <a:solidFill>
                            <a:sysClr val="windowText" lastClr="000000"/>
                          </a:solidFill>
                        </a:rPr>
                        <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err="1">
                          <a:solidFill>
                            <a:sysClr val="windowText" lastClr="000000"/>
                          </a:solidFill>
                        </a:rPr>
                        <a:t>Ɔ</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284074"/>
                  </a:ext>
                </a:extLst>
              </a:tr>
            </a:tbl>
          </a:graphicData>
        </a:graphic>
      </p:graphicFrame>
      <p:sp>
        <p:nvSpPr>
          <p:cNvPr id="30" name="TextBox 29">
            <a:extLst>
              <a:ext uri="{FF2B5EF4-FFF2-40B4-BE49-F238E27FC236}">
                <a16:creationId xmlns:a16="http://schemas.microsoft.com/office/drawing/2014/main" id="{064BE678-1737-87F1-5C7F-33BBEA60DFAA}"/>
              </a:ext>
            </a:extLst>
          </p:cNvPr>
          <p:cNvSpPr txBox="1"/>
          <p:nvPr/>
        </p:nvSpPr>
        <p:spPr>
          <a:xfrm>
            <a:off x="0" y="4481495"/>
            <a:ext cx="7704034" cy="369332"/>
          </a:xfrm>
          <a:prstGeom prst="rect">
            <a:avLst/>
          </a:prstGeom>
          <a:noFill/>
        </p:spPr>
        <p:txBody>
          <a:bodyPr wrap="square" rtlCol="0">
            <a:spAutoFit/>
          </a:bodyPr>
          <a:lstStyle/>
          <a:p>
            <a:r>
              <a:rPr lang="en-US" dirty="0"/>
              <a:t>/</a:t>
            </a:r>
            <a:r>
              <a:rPr lang="en-US" dirty="0" err="1"/>
              <a:t>tʃ</a:t>
            </a:r>
            <a:r>
              <a:rPr lang="en-US" altLang="ko-Kore-US" dirty="0" err="1"/>
              <a:t>ʰu</a:t>
            </a:r>
            <a:r>
              <a:rPr lang="en-US" altLang="ko-Kore-US" dirty="0" err="1">
                <a:solidFill>
                  <a:srgbClr val="56B4EA"/>
                </a:solidFill>
              </a:rPr>
              <a:t>s</a:t>
            </a:r>
            <a:r>
              <a:rPr lang="en-US" altLang="ko-Kore-US" b="0" dirty="0" err="1">
                <a:solidFill>
                  <a:srgbClr val="56B4EA"/>
                </a:solidFill>
              </a:rPr>
              <a:t>Ɔki</a:t>
            </a:r>
            <a:r>
              <a:rPr lang="en-US" altLang="ko-Kore-US" b="0" dirty="0" err="1">
                <a:solidFill>
                  <a:sysClr val="windowText" lastClr="000000"/>
                </a:solidFill>
              </a:rPr>
              <a:t>ɾaŋ</a:t>
            </a:r>
            <a:r>
              <a:rPr lang="en-US" altLang="ko-Kore-US" dirty="0">
                <a:solidFill>
                  <a:sysClr val="windowText" lastClr="000000"/>
                </a:solidFill>
              </a:rPr>
              <a:t>/ ‘</a:t>
            </a:r>
            <a:r>
              <a:rPr lang="en-US" altLang="ko-Kore-US" i="1" dirty="0">
                <a:solidFill>
                  <a:sysClr val="windowText" lastClr="000000"/>
                </a:solidFill>
              </a:rPr>
              <a:t>Chuseok </a:t>
            </a:r>
            <a:r>
              <a:rPr lang="en-US" altLang="ko-Kore-US" dirty="0">
                <a:solidFill>
                  <a:sysClr val="windowText" lastClr="000000"/>
                </a:solidFill>
              </a:rPr>
              <a:t>(Korean Thanksgiving) and…’ </a:t>
            </a:r>
            <a:endParaRPr lang="en-US" altLang="ko-Kore-US" b="0" dirty="0">
              <a:solidFill>
                <a:sysClr val="windowText" lastClr="000000"/>
              </a:solidFill>
            </a:endParaRPr>
          </a:p>
        </p:txBody>
      </p:sp>
      <p:sp>
        <p:nvSpPr>
          <p:cNvPr id="31" name="직사각형 30">
            <a:extLst>
              <a:ext uri="{FF2B5EF4-FFF2-40B4-BE49-F238E27FC236}">
                <a16:creationId xmlns:a16="http://schemas.microsoft.com/office/drawing/2014/main" id="{97E2837B-CE30-31B5-40D7-A0484D3159A1}"/>
              </a:ext>
            </a:extLst>
          </p:cNvPr>
          <p:cNvSpPr/>
          <p:nvPr/>
        </p:nvSpPr>
        <p:spPr>
          <a:xfrm>
            <a:off x="5272756" y="4982000"/>
            <a:ext cx="1247686" cy="1811190"/>
          </a:xfrm>
          <a:prstGeom prst="rect">
            <a:avLst/>
          </a:prstGeom>
          <a:solidFill>
            <a:srgbClr val="5B9BD5">
              <a:alpha val="20000"/>
            </a:srgb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2" name="medial_ej">
            <a:hlinkClick r:id="" action="ppaction://media"/>
            <a:extLst>
              <a:ext uri="{FF2B5EF4-FFF2-40B4-BE49-F238E27FC236}">
                <a16:creationId xmlns:a16="http://schemas.microsoft.com/office/drawing/2014/main" id="{E2351B7A-EAEE-274F-4587-23FB199E9CB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063384" y="4447824"/>
            <a:ext cx="418744" cy="418744"/>
          </a:xfrm>
          <a:prstGeom prst="rect">
            <a:avLst/>
          </a:prstGeom>
        </p:spPr>
      </p:pic>
      <p:pic>
        <p:nvPicPr>
          <p:cNvPr id="33" name="medial_2syll">
            <a:hlinkClick r:id="" action="ppaction://media"/>
            <a:extLst>
              <a:ext uri="{FF2B5EF4-FFF2-40B4-BE49-F238E27FC236}">
                <a16:creationId xmlns:a16="http://schemas.microsoft.com/office/drawing/2014/main" id="{2F095987-B2D4-6DD6-BA66-746D43830794}"/>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365018" y="5239697"/>
            <a:ext cx="812800" cy="812800"/>
          </a:xfrm>
          <a:prstGeom prst="rect">
            <a:avLst/>
          </a:prstGeom>
        </p:spPr>
      </p:pic>
      <p:sp>
        <p:nvSpPr>
          <p:cNvPr id="2" name="제목 1">
            <a:extLst>
              <a:ext uri="{FF2B5EF4-FFF2-40B4-BE49-F238E27FC236}">
                <a16:creationId xmlns:a16="http://schemas.microsoft.com/office/drawing/2014/main" id="{58E792D4-1A89-1ED3-5C76-502AD6AD896E}"/>
              </a:ext>
            </a:extLst>
          </p:cNvPr>
          <p:cNvSpPr>
            <a:spLocks noGrp="1"/>
          </p:cNvSpPr>
          <p:nvPr>
            <p:ph type="title"/>
          </p:nvPr>
        </p:nvSpPr>
        <p:spPr>
          <a:xfrm>
            <a:off x="838200" y="365125"/>
            <a:ext cx="10515600" cy="1325563"/>
          </a:xfrm>
        </p:spPr>
        <p:txBody>
          <a:bodyPr>
            <a:normAutofit/>
          </a:bodyPr>
          <a:lstStyle/>
          <a:p>
            <a:r>
              <a:rPr lang="en-US" sz="3600" dirty="0"/>
              <a:t>Phonetic realization of lenis obstruents in Seoul Korean</a:t>
            </a:r>
          </a:p>
        </p:txBody>
      </p:sp>
      <p:sp>
        <p:nvSpPr>
          <p:cNvPr id="3" name="TextBox 2">
            <a:extLst>
              <a:ext uri="{FF2B5EF4-FFF2-40B4-BE49-F238E27FC236}">
                <a16:creationId xmlns:a16="http://schemas.microsoft.com/office/drawing/2014/main" id="{E5E29093-6930-64AA-2C4A-3CFFCC39BE3A}"/>
              </a:ext>
            </a:extLst>
          </p:cNvPr>
          <p:cNvSpPr txBox="1"/>
          <p:nvPr/>
        </p:nvSpPr>
        <p:spPr>
          <a:xfrm>
            <a:off x="9281445" y="4985499"/>
            <a:ext cx="1725538" cy="1815882"/>
          </a:xfrm>
          <a:prstGeom prst="rect">
            <a:avLst/>
          </a:prstGeom>
          <a:noFill/>
        </p:spPr>
        <p:txBody>
          <a:bodyPr wrap="square" rtlCol="0">
            <a:spAutoFit/>
          </a:bodyPr>
          <a:lstStyle/>
          <a:p>
            <a:r>
              <a:rPr lang="en-US" sz="2800" dirty="0">
                <a:solidFill>
                  <a:srgbClr val="56B4EA"/>
                </a:solidFill>
              </a:rPr>
              <a:t>Voiced</a:t>
            </a:r>
            <a:r>
              <a:rPr lang="en-US" sz="2800" dirty="0"/>
              <a:t>,</a:t>
            </a:r>
          </a:p>
          <a:p>
            <a:r>
              <a:rPr lang="en-US" sz="2800" dirty="0"/>
              <a:t>AND</a:t>
            </a:r>
          </a:p>
          <a:p>
            <a:r>
              <a:rPr lang="en-US" sz="2800" dirty="0">
                <a:solidFill>
                  <a:srgbClr val="56B4EA"/>
                </a:solidFill>
              </a:rPr>
              <a:t>Reduced</a:t>
            </a:r>
          </a:p>
          <a:p>
            <a:r>
              <a:rPr lang="en-US" sz="2800" dirty="0">
                <a:solidFill>
                  <a:srgbClr val="56B4EA"/>
                </a:solidFill>
              </a:rPr>
              <a:t>Shortened</a:t>
            </a:r>
          </a:p>
        </p:txBody>
      </p:sp>
    </p:spTree>
    <p:extLst>
      <p:ext uri="{BB962C8B-B14F-4D97-AF65-F5344CB8AC3E}">
        <p14:creationId xmlns:p14="http://schemas.microsoft.com/office/powerpoint/2010/main" val="310782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5"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68" fill="hold"/>
                                        <p:tgtEl>
                                          <p:spTgt spid="32"/>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5" fill="hold" display="0">
                  <p:stCondLst>
                    <p:cond delay="indefinite"/>
                  </p:stCondLst>
                  <p:endCondLst>
                    <p:cond evt="onStopAudio" delay="0">
                      <p:tgtEl>
                        <p:sldTgt/>
                      </p:tgtEl>
                    </p:cond>
                  </p:endCondLst>
                </p:cTn>
                <p:tgtEl>
                  <p:spTgt spid="24"/>
                </p:tgtEl>
              </p:cMediaNode>
            </p:audio>
            <p:audio>
              <p:cMediaNode vol="100000">
                <p:cTn id="16" fill="hold" display="0">
                  <p:stCondLst>
                    <p:cond delay="indefinite"/>
                  </p:stCondLst>
                  <p:endCondLst>
                    <p:cond evt="onStopAudio" delay="0">
                      <p:tgtEl>
                        <p:sldTgt/>
                      </p:tgtEl>
                    </p:cond>
                  </p:endCondLst>
                </p:cTn>
                <p:tgtEl>
                  <p:spTgt spid="25"/>
                </p:tgtEl>
              </p:cMediaNode>
            </p:audio>
            <p:audio>
              <p:cMediaNode vol="25758">
                <p:cTn id="17" fill="hold" display="0">
                  <p:stCondLst>
                    <p:cond delay="indefinite"/>
                  </p:stCondLst>
                  <p:endCondLst>
                    <p:cond evt="onStopAudio" delay="0">
                      <p:tgtEl>
                        <p:sldTgt/>
                      </p:tgtEl>
                    </p:cond>
                  </p:endCondLst>
                </p:cTn>
                <p:tgtEl>
                  <p:spTgt spid="32"/>
                </p:tgtEl>
              </p:cMediaNode>
            </p:audio>
            <p:audio>
              <p:cMediaNode vol="18182">
                <p:cTn id="18" fill="hold" display="0">
                  <p:stCondLst>
                    <p:cond delay="indefinite"/>
                  </p:stCondLst>
                  <p:endCondLst>
                    <p:cond evt="onStopAudio" delay="0">
                      <p:tgtEl>
                        <p:sldTgt/>
                      </p:tgtEl>
                    </p:cond>
                  </p:endCondLst>
                </p:cTn>
                <p:tgtEl>
                  <p:spTgt spid="33"/>
                </p:tgtEl>
              </p:cMediaNode>
            </p:audio>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869C4F-ACA0-4C9C-5B15-E35ADD39C3AB}"/>
              </a:ext>
            </a:extLst>
          </p:cNvPr>
          <p:cNvSpPr>
            <a:spLocks noGrp="1"/>
          </p:cNvSpPr>
          <p:nvPr>
            <p:ph type="title"/>
          </p:nvPr>
        </p:nvSpPr>
        <p:spPr/>
        <p:txBody>
          <a:bodyPr/>
          <a:lstStyle/>
          <a:p>
            <a:r>
              <a:rPr kumimoji="1" lang="en-US" altLang="ko-Kore-US" sz="4400" dirty="0"/>
              <a:t>Lenis obstruent &amp; </a:t>
            </a:r>
            <a:r>
              <a:rPr kumimoji="1" lang="en-US" altLang="ko-Kore-US" sz="4400" dirty="0" err="1"/>
              <a:t>LowInfo</a:t>
            </a:r>
            <a:r>
              <a:rPr kumimoji="1" lang="en-US" altLang="ko-Kore-US" sz="4400" dirty="0"/>
              <a:t>/</a:t>
            </a:r>
            <a:r>
              <a:rPr kumimoji="1" lang="en-US" altLang="ko-Kore-US" sz="4400" dirty="0" err="1"/>
              <a:t>MinEffort</a:t>
            </a:r>
            <a:endParaRPr lang="en-US" dirty="0"/>
          </a:p>
        </p:txBody>
      </p:sp>
      <p:sp>
        <p:nvSpPr>
          <p:cNvPr id="3" name="내용 개체 틀 2">
            <a:extLst>
              <a:ext uri="{FF2B5EF4-FFF2-40B4-BE49-F238E27FC236}">
                <a16:creationId xmlns:a16="http://schemas.microsoft.com/office/drawing/2014/main" id="{DBF1D2F3-8A11-4662-1CF5-1CEBF4C07385}"/>
              </a:ext>
            </a:extLst>
          </p:cNvPr>
          <p:cNvSpPr>
            <a:spLocks noGrp="1"/>
          </p:cNvSpPr>
          <p:nvPr>
            <p:ph idx="1"/>
          </p:nvPr>
        </p:nvSpPr>
        <p:spPr/>
        <p:txBody>
          <a:bodyPr/>
          <a:lstStyle/>
          <a:p>
            <a:r>
              <a:rPr lang="en-US" dirty="0"/>
              <a:t>Previous work on the phonetic realization of the Seoul Korean lenis obstruents has claimed that </a:t>
            </a:r>
          </a:p>
          <a:p>
            <a:pPr lvl="1"/>
            <a:r>
              <a:rPr lang="en-US" dirty="0"/>
              <a:t>there is a low vowel effect (</a:t>
            </a:r>
            <a:r>
              <a:rPr lang="en-US" dirty="0" err="1"/>
              <a:t>MinEffort</a:t>
            </a:r>
            <a:r>
              <a:rPr lang="en-US" dirty="0"/>
              <a:t>) (Kim et al 2016) </a:t>
            </a:r>
          </a:p>
          <a:p>
            <a:pPr lvl="1"/>
            <a:r>
              <a:rPr lang="en-US" dirty="0"/>
              <a:t>but there is no lexical frequency effect </a:t>
            </a:r>
            <a:r>
              <a:rPr lang="en-US" altLang="ko-Kore-US" dirty="0"/>
              <a:t>(</a:t>
            </a:r>
            <a:r>
              <a:rPr lang="en-US" altLang="ko-Kore-US" strike="sngStrike" dirty="0" err="1"/>
              <a:t>LowInfo</a:t>
            </a:r>
            <a:r>
              <a:rPr lang="en-US" altLang="ko-Kore-US" dirty="0"/>
              <a:t>) </a:t>
            </a:r>
            <a:r>
              <a:rPr lang="en-US" dirty="0"/>
              <a:t>(Choi et al 2006)</a:t>
            </a:r>
          </a:p>
          <a:p>
            <a:r>
              <a:rPr lang="en-US" dirty="0"/>
              <a:t>However, these studies have not controlled for the known conditioning factors of the realization of lenis obstruent, such as the speech rate</a:t>
            </a:r>
          </a:p>
        </p:txBody>
      </p:sp>
      <p:sp>
        <p:nvSpPr>
          <p:cNvPr id="4" name="슬라이드 번호 개체 틀 3">
            <a:extLst>
              <a:ext uri="{FF2B5EF4-FFF2-40B4-BE49-F238E27FC236}">
                <a16:creationId xmlns:a16="http://schemas.microsoft.com/office/drawing/2014/main" id="{DA6A5717-7FF3-AD04-1B82-0DB1554DB0DE}"/>
              </a:ext>
            </a:extLst>
          </p:cNvPr>
          <p:cNvSpPr>
            <a:spLocks noGrp="1"/>
          </p:cNvSpPr>
          <p:nvPr>
            <p:ph type="sldNum" sz="quarter" idx="12"/>
          </p:nvPr>
        </p:nvSpPr>
        <p:spPr/>
        <p:txBody>
          <a:bodyPr/>
          <a:lstStyle/>
          <a:p>
            <a:fld id="{0312AF70-B12A-864A-9FFE-4D47E2A5E8BA}" type="slidenum">
              <a:rPr kumimoji="1" lang="ko-Kore-US" altLang="en-US" smtClean="0"/>
              <a:t>20</a:t>
            </a:fld>
            <a:endParaRPr kumimoji="1" lang="ko-Kore-US" altLang="en-US"/>
          </a:p>
        </p:txBody>
      </p:sp>
    </p:spTree>
    <p:extLst>
      <p:ext uri="{BB962C8B-B14F-4D97-AF65-F5344CB8AC3E}">
        <p14:creationId xmlns:p14="http://schemas.microsoft.com/office/powerpoint/2010/main" val="42745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92E1EFA-2B50-39A3-0E1F-BECD45E0770A}"/>
              </a:ext>
            </a:extLst>
          </p:cNvPr>
          <p:cNvSpPr>
            <a:spLocks noGrp="1"/>
          </p:cNvSpPr>
          <p:nvPr>
            <p:ph type="title"/>
          </p:nvPr>
        </p:nvSpPr>
        <p:spPr/>
        <p:txBody>
          <a:bodyPr/>
          <a:lstStyle/>
          <a:p>
            <a:r>
              <a:rPr kumimoji="1" lang="en-US" altLang="ko-Kore-US" dirty="0"/>
              <a:t>Data</a:t>
            </a:r>
            <a:endParaRPr kumimoji="1" lang="ko-Kore-US" altLang="en-US" dirty="0"/>
          </a:p>
        </p:txBody>
      </p:sp>
      <p:sp>
        <p:nvSpPr>
          <p:cNvPr id="3" name="내용 개체 틀 2">
            <a:extLst>
              <a:ext uri="{FF2B5EF4-FFF2-40B4-BE49-F238E27FC236}">
                <a16:creationId xmlns:a16="http://schemas.microsoft.com/office/drawing/2014/main" id="{26DA0E29-BD39-1276-2BD9-E7EE31704AA6}"/>
              </a:ext>
            </a:extLst>
          </p:cNvPr>
          <p:cNvSpPr>
            <a:spLocks noGrp="1"/>
          </p:cNvSpPr>
          <p:nvPr>
            <p:ph idx="1"/>
          </p:nvPr>
        </p:nvSpPr>
        <p:spPr/>
        <p:txBody>
          <a:bodyPr/>
          <a:lstStyle/>
          <a:p>
            <a:r>
              <a:rPr kumimoji="1" lang="en-US" altLang="ko-Kore-US" dirty="0"/>
              <a:t>The Seoul Corpus (Yun et al 2015)</a:t>
            </a:r>
          </a:p>
          <a:p>
            <a:pPr lvl="1"/>
            <a:r>
              <a:rPr kumimoji="1" lang="en-US" altLang="ko-Kore-US" dirty="0"/>
              <a:t>40 speakers: 2 gender X 4 age groups</a:t>
            </a:r>
          </a:p>
          <a:p>
            <a:pPr lvl="1"/>
            <a:r>
              <a:rPr kumimoji="1" lang="en-US" altLang="ko-Kore-US" dirty="0"/>
              <a:t>42.8 </a:t>
            </a:r>
            <a:r>
              <a:rPr kumimoji="1" lang="en-US" altLang="ko-Kore-US" dirty="0" err="1"/>
              <a:t>hrs</a:t>
            </a:r>
            <a:r>
              <a:rPr kumimoji="1" lang="en-US" altLang="ko-Kore-US" dirty="0"/>
              <a:t> of interview (1 </a:t>
            </a:r>
            <a:r>
              <a:rPr kumimoji="1" lang="en-US" altLang="ko-Kore-US" dirty="0" err="1"/>
              <a:t>hr</a:t>
            </a:r>
            <a:r>
              <a:rPr kumimoji="1" lang="en-US" altLang="ko-Kore-US" dirty="0"/>
              <a:t> per speaker, both speakers &amp; the interviewer)</a:t>
            </a:r>
          </a:p>
          <a:p>
            <a:pPr lvl="1"/>
            <a:r>
              <a:rPr kumimoji="1" lang="en-US" altLang="ko-Kore-US" dirty="0"/>
              <a:t>24.2 </a:t>
            </a:r>
            <a:r>
              <a:rPr kumimoji="1" lang="en-US" altLang="ko-Kore-US" dirty="0" err="1"/>
              <a:t>hrs</a:t>
            </a:r>
            <a:r>
              <a:rPr kumimoji="1" lang="en-US" altLang="ko-Kore-US" dirty="0"/>
              <a:t> of speech from speakers, excluding nonspeech like laughter</a:t>
            </a:r>
          </a:p>
          <a:p>
            <a:r>
              <a:rPr kumimoji="1" lang="en-US" altLang="ko-Kore-US" dirty="0"/>
              <a:t>The size of the data is much larger than previous phonetic work on the realization of Seoul Korean lenis obstruents</a:t>
            </a:r>
          </a:p>
          <a:p>
            <a:pPr lvl="1"/>
            <a:r>
              <a:rPr kumimoji="1" lang="en-US" altLang="ko-Kore-US" dirty="0"/>
              <a:t>91,112 intervocalic lenis obstruent tokens investigated in the present paper</a:t>
            </a:r>
          </a:p>
          <a:p>
            <a:pPr lvl="1"/>
            <a:r>
              <a:rPr kumimoji="1" lang="en-US" altLang="ko-Kore-US" dirty="0"/>
              <a:t>e.g., ~500 tokens in Han (2000); ~</a:t>
            </a:r>
            <a:r>
              <a:rPr lang="en-US" altLang="ko-Kore-US" dirty="0"/>
              <a:t>4000 tokens in </a:t>
            </a:r>
            <a:r>
              <a:rPr lang="en-US" altLang="ko-Kore-US" dirty="0" err="1"/>
              <a:t>Yoo</a:t>
            </a:r>
            <a:r>
              <a:rPr lang="en-US" altLang="ko-Kore-US" dirty="0"/>
              <a:t> (2020)</a:t>
            </a:r>
          </a:p>
        </p:txBody>
      </p:sp>
      <p:sp>
        <p:nvSpPr>
          <p:cNvPr id="4" name="슬라이드 번호 개체 틀 3">
            <a:extLst>
              <a:ext uri="{FF2B5EF4-FFF2-40B4-BE49-F238E27FC236}">
                <a16:creationId xmlns:a16="http://schemas.microsoft.com/office/drawing/2014/main" id="{2373418E-287E-8592-4948-CA6DAA2DB5C6}"/>
              </a:ext>
            </a:extLst>
          </p:cNvPr>
          <p:cNvSpPr>
            <a:spLocks noGrp="1"/>
          </p:cNvSpPr>
          <p:nvPr>
            <p:ph type="sldNum" sz="quarter" idx="12"/>
          </p:nvPr>
        </p:nvSpPr>
        <p:spPr/>
        <p:txBody>
          <a:bodyPr/>
          <a:lstStyle/>
          <a:p>
            <a:fld id="{0312AF70-B12A-864A-9FFE-4D47E2A5E8BA}" type="slidenum">
              <a:rPr kumimoji="1" lang="ko-Kore-US" altLang="en-US" smtClean="0"/>
              <a:t>21</a:t>
            </a:fld>
            <a:endParaRPr kumimoji="1" lang="ko-Kore-US" altLang="en-US"/>
          </a:p>
        </p:txBody>
      </p:sp>
    </p:spTree>
    <p:extLst>
      <p:ext uri="{BB962C8B-B14F-4D97-AF65-F5344CB8AC3E}">
        <p14:creationId xmlns:p14="http://schemas.microsoft.com/office/powerpoint/2010/main" val="344540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B34E38-8C97-6065-FBA8-C02370D26640}"/>
              </a:ext>
            </a:extLst>
          </p:cNvPr>
          <p:cNvSpPr>
            <a:spLocks noGrp="1"/>
          </p:cNvSpPr>
          <p:nvPr>
            <p:ph type="title"/>
          </p:nvPr>
        </p:nvSpPr>
        <p:spPr/>
        <p:txBody>
          <a:bodyPr/>
          <a:lstStyle/>
          <a:p>
            <a:r>
              <a:rPr kumimoji="1" lang="en-US" altLang="ko-Kore-US" dirty="0"/>
              <a:t>Methods</a:t>
            </a:r>
            <a:endParaRPr kumimoji="1" lang="ko-Kore-US" altLang="en-US" dirty="0"/>
          </a:p>
        </p:txBody>
      </p:sp>
      <p:sp>
        <p:nvSpPr>
          <p:cNvPr id="3" name="내용 개체 틀 2">
            <a:extLst>
              <a:ext uri="{FF2B5EF4-FFF2-40B4-BE49-F238E27FC236}">
                <a16:creationId xmlns:a16="http://schemas.microsoft.com/office/drawing/2014/main" id="{B949AC56-865C-8312-9C2C-66FCB49CE023}"/>
              </a:ext>
            </a:extLst>
          </p:cNvPr>
          <p:cNvSpPr>
            <a:spLocks noGrp="1"/>
          </p:cNvSpPr>
          <p:nvPr>
            <p:ph idx="1"/>
          </p:nvPr>
        </p:nvSpPr>
        <p:spPr/>
        <p:txBody>
          <a:bodyPr>
            <a:normAutofit/>
          </a:bodyPr>
          <a:lstStyle/>
          <a:p>
            <a:r>
              <a:rPr kumimoji="1" lang="en-US" altLang="ko-Kore-US" dirty="0"/>
              <a:t>Automatic acoustic quantification of the degree of lenition from a large corpus </a:t>
            </a:r>
            <a:r>
              <a:rPr kumimoji="1" lang="en-US" altLang="ko-Kore-US" sz="2000" dirty="0"/>
              <a:t>(Kingston 2008, </a:t>
            </a:r>
            <a:r>
              <a:rPr kumimoji="1" lang="en-US" altLang="ko-Kore-US" sz="2000" dirty="0" err="1"/>
              <a:t>Ennever</a:t>
            </a:r>
            <a:r>
              <a:rPr kumimoji="1" lang="en-US" altLang="ko-Kore-US" sz="2000" dirty="0"/>
              <a:t> et al 2017, Katz and </a:t>
            </a:r>
            <a:r>
              <a:rPr kumimoji="1" lang="en-US" altLang="ko-Kore-US" sz="2000" dirty="0" err="1"/>
              <a:t>Pitzanti</a:t>
            </a:r>
            <a:r>
              <a:rPr kumimoji="1" lang="en-US" altLang="ko-Kore-US" sz="2000" dirty="0"/>
              <a:t> 2019)</a:t>
            </a:r>
            <a:endParaRPr kumimoji="1" lang="en-US" altLang="ko-Kore-US" dirty="0"/>
          </a:p>
          <a:p>
            <a:pPr marL="0" indent="0">
              <a:buClr>
                <a:schemeClr val="tx1"/>
              </a:buClr>
              <a:buNone/>
            </a:pPr>
            <a:endParaRPr kumimoji="1" lang="en-US" altLang="ko-Kore-US" dirty="0"/>
          </a:p>
        </p:txBody>
      </p:sp>
      <p:sp>
        <p:nvSpPr>
          <p:cNvPr id="4" name="슬라이드 번호 개체 틀 3">
            <a:extLst>
              <a:ext uri="{FF2B5EF4-FFF2-40B4-BE49-F238E27FC236}">
                <a16:creationId xmlns:a16="http://schemas.microsoft.com/office/drawing/2014/main" id="{6389038F-CD30-E28F-BFAA-7CF74093F30E}"/>
              </a:ext>
            </a:extLst>
          </p:cNvPr>
          <p:cNvSpPr>
            <a:spLocks noGrp="1"/>
          </p:cNvSpPr>
          <p:nvPr>
            <p:ph type="sldNum" sz="quarter" idx="12"/>
          </p:nvPr>
        </p:nvSpPr>
        <p:spPr/>
        <p:txBody>
          <a:bodyPr/>
          <a:lstStyle/>
          <a:p>
            <a:fld id="{0312AF70-B12A-864A-9FFE-4D47E2A5E8BA}" type="slidenum">
              <a:rPr kumimoji="1" lang="ko-Kore-US" altLang="en-US" smtClean="0"/>
              <a:t>22</a:t>
            </a:fld>
            <a:endParaRPr kumimoji="1" lang="ko-Kore-US" altLang="en-US"/>
          </a:p>
        </p:txBody>
      </p:sp>
    </p:spTree>
    <p:extLst>
      <p:ext uri="{BB962C8B-B14F-4D97-AF65-F5344CB8AC3E}">
        <p14:creationId xmlns:p14="http://schemas.microsoft.com/office/powerpoint/2010/main" val="3825684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A8D06E-444C-9A47-F5AE-8840D74EB5B5}"/>
              </a:ext>
            </a:extLst>
          </p:cNvPr>
          <p:cNvSpPr>
            <a:spLocks noGrp="1"/>
          </p:cNvSpPr>
          <p:nvPr>
            <p:ph type="title"/>
          </p:nvPr>
        </p:nvSpPr>
        <p:spPr/>
        <p:txBody>
          <a:bodyPr>
            <a:normAutofit/>
          </a:bodyPr>
          <a:lstStyle/>
          <a:p>
            <a:r>
              <a:rPr kumimoji="1" lang="en-US" altLang="ko-Kore-US" sz="4000" dirty="0"/>
              <a:t>Automatic quantification of the degree of lenition</a:t>
            </a:r>
            <a:endParaRPr kumimoji="1" lang="ko-Kore-US" altLang="en-US" sz="4000" dirty="0"/>
          </a:p>
        </p:txBody>
      </p:sp>
      <p:sp>
        <p:nvSpPr>
          <p:cNvPr id="4" name="슬라이드 번호 개체 틀 3">
            <a:extLst>
              <a:ext uri="{FF2B5EF4-FFF2-40B4-BE49-F238E27FC236}">
                <a16:creationId xmlns:a16="http://schemas.microsoft.com/office/drawing/2014/main" id="{98F4E4FB-F6D5-F4BA-2446-AA4F264DA5D5}"/>
              </a:ext>
            </a:extLst>
          </p:cNvPr>
          <p:cNvSpPr>
            <a:spLocks noGrp="1"/>
          </p:cNvSpPr>
          <p:nvPr>
            <p:ph type="sldNum" sz="quarter" idx="12"/>
          </p:nvPr>
        </p:nvSpPr>
        <p:spPr/>
        <p:txBody>
          <a:bodyPr/>
          <a:lstStyle/>
          <a:p>
            <a:fld id="{0312AF70-B12A-864A-9FFE-4D47E2A5E8BA}" type="slidenum">
              <a:rPr kumimoji="1" lang="ko-Kore-US" altLang="en-US" smtClean="0"/>
              <a:t>23</a:t>
            </a:fld>
            <a:endParaRPr kumimoji="1" lang="ko-Kore-US" altLang="en-US"/>
          </a:p>
        </p:txBody>
      </p:sp>
      <p:sp>
        <p:nvSpPr>
          <p:cNvPr id="36" name="TextBox 35">
            <a:extLst>
              <a:ext uri="{FF2B5EF4-FFF2-40B4-BE49-F238E27FC236}">
                <a16:creationId xmlns:a16="http://schemas.microsoft.com/office/drawing/2014/main" id="{1FC635CA-D76C-63A9-1A41-032D5C4AFA6C}"/>
              </a:ext>
            </a:extLst>
          </p:cNvPr>
          <p:cNvSpPr txBox="1"/>
          <p:nvPr/>
        </p:nvSpPr>
        <p:spPr>
          <a:xfrm>
            <a:off x="1803163" y="1454189"/>
            <a:ext cx="1871529" cy="923330"/>
          </a:xfrm>
          <a:prstGeom prst="rect">
            <a:avLst/>
          </a:prstGeom>
          <a:noFill/>
        </p:spPr>
        <p:txBody>
          <a:bodyPr wrap="square" rtlCol="0">
            <a:spAutoFit/>
          </a:bodyPr>
          <a:lstStyle/>
          <a:p>
            <a:pPr algn="r"/>
            <a:r>
              <a:rPr lang="en-US" dirty="0"/>
              <a:t>Preceding Vowel </a:t>
            </a:r>
          </a:p>
          <a:p>
            <a:pPr algn="r"/>
            <a:r>
              <a:rPr lang="en-US" dirty="0"/>
              <a:t>(high intensity)</a:t>
            </a:r>
          </a:p>
          <a:p>
            <a:pPr algn="r"/>
            <a:endParaRPr lang="en-US" dirty="0"/>
          </a:p>
        </p:txBody>
      </p:sp>
      <p:sp>
        <p:nvSpPr>
          <p:cNvPr id="38" name="직사각형 37">
            <a:extLst>
              <a:ext uri="{FF2B5EF4-FFF2-40B4-BE49-F238E27FC236}">
                <a16:creationId xmlns:a16="http://schemas.microsoft.com/office/drawing/2014/main" id="{8E3421FB-A5F8-E8F1-156A-D607116DC284}"/>
              </a:ext>
            </a:extLst>
          </p:cNvPr>
          <p:cNvSpPr/>
          <p:nvPr/>
        </p:nvSpPr>
        <p:spPr>
          <a:xfrm>
            <a:off x="3648857" y="1517391"/>
            <a:ext cx="1564077" cy="789974"/>
          </a:xfrm>
          <a:prstGeom prst="rect">
            <a:avLst/>
          </a:prstGeom>
          <a:solidFill>
            <a:srgbClr val="56B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Lenis Obs.</a:t>
            </a:r>
          </a:p>
          <a:p>
            <a:pPr algn="ctr"/>
            <a:endParaRPr lang="en-US" b="1" dirty="0">
              <a:solidFill>
                <a:schemeClr val="tx1"/>
              </a:solidFill>
            </a:endParaRPr>
          </a:p>
        </p:txBody>
      </p:sp>
      <p:sp>
        <p:nvSpPr>
          <p:cNvPr id="37" name="TextBox 36">
            <a:extLst>
              <a:ext uri="{FF2B5EF4-FFF2-40B4-BE49-F238E27FC236}">
                <a16:creationId xmlns:a16="http://schemas.microsoft.com/office/drawing/2014/main" id="{E8E273FD-71C0-EDDC-FA84-AABA3A29E049}"/>
              </a:ext>
            </a:extLst>
          </p:cNvPr>
          <p:cNvSpPr txBox="1"/>
          <p:nvPr/>
        </p:nvSpPr>
        <p:spPr>
          <a:xfrm>
            <a:off x="5212934" y="1444601"/>
            <a:ext cx="1871529" cy="646331"/>
          </a:xfrm>
          <a:prstGeom prst="rect">
            <a:avLst/>
          </a:prstGeom>
          <a:noFill/>
        </p:spPr>
        <p:txBody>
          <a:bodyPr wrap="square" rtlCol="0">
            <a:spAutoFit/>
          </a:bodyPr>
          <a:lstStyle/>
          <a:p>
            <a:r>
              <a:rPr lang="en-US" dirty="0"/>
              <a:t>Following Vowel </a:t>
            </a:r>
          </a:p>
          <a:p>
            <a:r>
              <a:rPr lang="en-US" dirty="0"/>
              <a:t>(high intensity)</a:t>
            </a:r>
          </a:p>
        </p:txBody>
      </p:sp>
      <p:sp>
        <p:nvSpPr>
          <p:cNvPr id="54" name="TextBox 53">
            <a:extLst>
              <a:ext uri="{FF2B5EF4-FFF2-40B4-BE49-F238E27FC236}">
                <a16:creationId xmlns:a16="http://schemas.microsoft.com/office/drawing/2014/main" id="{AD3090A5-8DAE-1537-3C75-E485D393CE04}"/>
              </a:ext>
            </a:extLst>
          </p:cNvPr>
          <p:cNvSpPr txBox="1"/>
          <p:nvPr/>
        </p:nvSpPr>
        <p:spPr>
          <a:xfrm>
            <a:off x="6921893" y="2307365"/>
            <a:ext cx="5015669" cy="369332"/>
          </a:xfrm>
          <a:prstGeom prst="rect">
            <a:avLst/>
          </a:prstGeom>
          <a:noFill/>
        </p:spPr>
        <p:txBody>
          <a:bodyPr wrap="square" rtlCol="0">
            <a:spAutoFit/>
          </a:bodyPr>
          <a:lstStyle/>
          <a:p>
            <a:r>
              <a:rPr lang="en-US" dirty="0"/>
              <a:t>Corpus </a:t>
            </a:r>
            <a:r>
              <a:rPr lang="en-US" dirty="0" err="1"/>
              <a:t>TextGrid</a:t>
            </a:r>
            <a:r>
              <a:rPr lang="en-US" dirty="0"/>
              <a:t> provides phone-level segmentation</a:t>
            </a:r>
          </a:p>
        </p:txBody>
      </p:sp>
      <p:graphicFrame>
        <p:nvGraphicFramePr>
          <p:cNvPr id="3" name="표 2">
            <a:extLst>
              <a:ext uri="{FF2B5EF4-FFF2-40B4-BE49-F238E27FC236}">
                <a16:creationId xmlns:a16="http://schemas.microsoft.com/office/drawing/2014/main" id="{FB8F4477-B888-D687-4BA3-2CE2BBE9E6E3}"/>
              </a:ext>
            </a:extLst>
          </p:cNvPr>
          <p:cNvGraphicFramePr>
            <a:graphicFrameLocks noGrp="1"/>
          </p:cNvGraphicFramePr>
          <p:nvPr>
            <p:extLst>
              <p:ext uri="{D42A27DB-BD31-4B8C-83A1-F6EECF244321}">
                <p14:modId xmlns:p14="http://schemas.microsoft.com/office/powerpoint/2010/main" val="430290089"/>
              </p:ext>
            </p:extLst>
          </p:nvPr>
        </p:nvGraphicFramePr>
        <p:xfrm>
          <a:off x="1939898" y="2307365"/>
          <a:ext cx="4990742" cy="370840"/>
        </p:xfrm>
        <a:graphic>
          <a:graphicData uri="http://schemas.openxmlformats.org/drawingml/2006/table">
            <a:tbl>
              <a:tblPr firstRow="1" bandRow="1">
                <a:tableStyleId>{5C22544A-7EE6-4342-B048-85BDC9FD1C3A}</a:tableStyleId>
              </a:tblPr>
              <a:tblGrid>
                <a:gridCol w="1717702">
                  <a:extLst>
                    <a:ext uri="{9D8B030D-6E8A-4147-A177-3AD203B41FA5}">
                      <a16:colId xmlns:a16="http://schemas.microsoft.com/office/drawing/2014/main" val="2274551821"/>
                    </a:ext>
                  </a:extLst>
                </a:gridCol>
                <a:gridCol w="1546789">
                  <a:extLst>
                    <a:ext uri="{9D8B030D-6E8A-4147-A177-3AD203B41FA5}">
                      <a16:colId xmlns:a16="http://schemas.microsoft.com/office/drawing/2014/main" val="99541358"/>
                    </a:ext>
                  </a:extLst>
                </a:gridCol>
                <a:gridCol w="1726251">
                  <a:extLst>
                    <a:ext uri="{9D8B030D-6E8A-4147-A177-3AD203B41FA5}">
                      <a16:colId xmlns:a16="http://schemas.microsoft.com/office/drawing/2014/main" val="2130882311"/>
                    </a:ext>
                  </a:extLst>
                </a:gridCol>
              </a:tblGrid>
              <a:tr h="370840">
                <a:tc>
                  <a:txBody>
                    <a:bodyPr/>
                    <a:lstStyle/>
                    <a:p>
                      <a:pPr algn="ctr"/>
                      <a:r>
                        <a:rPr lang="en-US" b="0" dirty="0" err="1">
                          <a:solidFill>
                            <a:sysClr val="windowText" lastClr="000000"/>
                          </a:solidFill>
                        </a:rPr>
                        <a:t>Ɔ</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284074"/>
                  </a:ext>
                </a:extLst>
              </a:tr>
            </a:tbl>
          </a:graphicData>
        </a:graphic>
      </p:graphicFrame>
    </p:spTree>
    <p:extLst>
      <p:ext uri="{BB962C8B-B14F-4D97-AF65-F5344CB8AC3E}">
        <p14:creationId xmlns:p14="http://schemas.microsoft.com/office/powerpoint/2010/main" val="3399076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A8D06E-444C-9A47-F5AE-8840D74EB5B5}"/>
              </a:ext>
            </a:extLst>
          </p:cNvPr>
          <p:cNvSpPr>
            <a:spLocks noGrp="1"/>
          </p:cNvSpPr>
          <p:nvPr>
            <p:ph type="title"/>
          </p:nvPr>
        </p:nvSpPr>
        <p:spPr/>
        <p:txBody>
          <a:bodyPr>
            <a:normAutofit/>
          </a:bodyPr>
          <a:lstStyle/>
          <a:p>
            <a:r>
              <a:rPr kumimoji="1" lang="en-US" altLang="ko-Kore-US" sz="4000" dirty="0"/>
              <a:t>Automatic quantification of the degree of lenition</a:t>
            </a:r>
            <a:endParaRPr kumimoji="1" lang="ko-Kore-US" altLang="en-US" sz="4000" dirty="0"/>
          </a:p>
        </p:txBody>
      </p:sp>
      <p:sp>
        <p:nvSpPr>
          <p:cNvPr id="4" name="슬라이드 번호 개체 틀 3">
            <a:extLst>
              <a:ext uri="{FF2B5EF4-FFF2-40B4-BE49-F238E27FC236}">
                <a16:creationId xmlns:a16="http://schemas.microsoft.com/office/drawing/2014/main" id="{98F4E4FB-F6D5-F4BA-2446-AA4F264DA5D5}"/>
              </a:ext>
            </a:extLst>
          </p:cNvPr>
          <p:cNvSpPr>
            <a:spLocks noGrp="1"/>
          </p:cNvSpPr>
          <p:nvPr>
            <p:ph type="sldNum" sz="quarter" idx="12"/>
          </p:nvPr>
        </p:nvSpPr>
        <p:spPr/>
        <p:txBody>
          <a:bodyPr/>
          <a:lstStyle/>
          <a:p>
            <a:fld id="{0312AF70-B12A-864A-9FFE-4D47E2A5E8BA}" type="slidenum">
              <a:rPr kumimoji="1" lang="ko-Kore-US" altLang="en-US" smtClean="0"/>
              <a:t>24</a:t>
            </a:fld>
            <a:endParaRPr kumimoji="1" lang="ko-Kore-US" altLang="en-US"/>
          </a:p>
        </p:txBody>
      </p:sp>
      <p:pic>
        <p:nvPicPr>
          <p:cNvPr id="53" name="그림 52">
            <a:extLst>
              <a:ext uri="{FF2B5EF4-FFF2-40B4-BE49-F238E27FC236}">
                <a16:creationId xmlns:a16="http://schemas.microsoft.com/office/drawing/2014/main" id="{03A9FB91-2564-23FC-3BC6-FFE55CDD5D15}"/>
              </a:ext>
            </a:extLst>
          </p:cNvPr>
          <p:cNvPicPr>
            <a:picLocks noChangeAspect="1"/>
          </p:cNvPicPr>
          <p:nvPr/>
        </p:nvPicPr>
        <p:blipFill>
          <a:blip r:embed="rId2"/>
          <a:stretch>
            <a:fillRect/>
          </a:stretch>
        </p:blipFill>
        <p:spPr>
          <a:xfrm>
            <a:off x="529447" y="2307365"/>
            <a:ext cx="7460870" cy="4476522"/>
          </a:xfrm>
          <a:prstGeom prst="rect">
            <a:avLst/>
          </a:prstGeom>
        </p:spPr>
      </p:pic>
      <p:sp>
        <p:nvSpPr>
          <p:cNvPr id="36" name="TextBox 35">
            <a:extLst>
              <a:ext uri="{FF2B5EF4-FFF2-40B4-BE49-F238E27FC236}">
                <a16:creationId xmlns:a16="http://schemas.microsoft.com/office/drawing/2014/main" id="{1FC635CA-D76C-63A9-1A41-032D5C4AFA6C}"/>
              </a:ext>
            </a:extLst>
          </p:cNvPr>
          <p:cNvSpPr txBox="1"/>
          <p:nvPr/>
        </p:nvSpPr>
        <p:spPr>
          <a:xfrm>
            <a:off x="1803163" y="1454189"/>
            <a:ext cx="1871529" cy="923330"/>
          </a:xfrm>
          <a:prstGeom prst="rect">
            <a:avLst/>
          </a:prstGeom>
          <a:noFill/>
        </p:spPr>
        <p:txBody>
          <a:bodyPr wrap="square" rtlCol="0">
            <a:spAutoFit/>
          </a:bodyPr>
          <a:lstStyle/>
          <a:p>
            <a:pPr algn="r"/>
            <a:r>
              <a:rPr lang="en-US" dirty="0"/>
              <a:t>Preceding Vowel </a:t>
            </a:r>
          </a:p>
          <a:p>
            <a:pPr algn="r"/>
            <a:r>
              <a:rPr lang="en-US" dirty="0"/>
              <a:t>(high intensity)</a:t>
            </a:r>
          </a:p>
          <a:p>
            <a:pPr algn="r"/>
            <a:r>
              <a:rPr lang="en-US" dirty="0"/>
              <a:t>/</a:t>
            </a:r>
            <a:r>
              <a:rPr lang="en-US" dirty="0" err="1"/>
              <a:t>ɔ</a:t>
            </a:r>
            <a:endParaRPr lang="en-US" dirty="0"/>
          </a:p>
        </p:txBody>
      </p:sp>
      <p:sp>
        <p:nvSpPr>
          <p:cNvPr id="38" name="직사각형 37">
            <a:extLst>
              <a:ext uri="{FF2B5EF4-FFF2-40B4-BE49-F238E27FC236}">
                <a16:creationId xmlns:a16="http://schemas.microsoft.com/office/drawing/2014/main" id="{8E3421FB-A5F8-E8F1-156A-D607116DC284}"/>
              </a:ext>
            </a:extLst>
          </p:cNvPr>
          <p:cNvSpPr/>
          <p:nvPr/>
        </p:nvSpPr>
        <p:spPr>
          <a:xfrm>
            <a:off x="3648857" y="1517391"/>
            <a:ext cx="1564077" cy="789974"/>
          </a:xfrm>
          <a:prstGeom prst="rect">
            <a:avLst/>
          </a:prstGeom>
          <a:solidFill>
            <a:srgbClr val="56B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Lenis Obs.</a:t>
            </a:r>
          </a:p>
          <a:p>
            <a:pPr algn="ctr"/>
            <a:endParaRPr lang="en-US" b="1" dirty="0">
              <a:solidFill>
                <a:schemeClr val="tx1"/>
              </a:solidFill>
            </a:endParaRPr>
          </a:p>
          <a:p>
            <a:pPr algn="ctr"/>
            <a:r>
              <a:rPr lang="en-US" b="1" dirty="0">
                <a:solidFill>
                  <a:schemeClr val="tx1"/>
                </a:solidFill>
              </a:rPr>
              <a:t>k</a:t>
            </a:r>
          </a:p>
        </p:txBody>
      </p:sp>
      <p:sp>
        <p:nvSpPr>
          <p:cNvPr id="37" name="TextBox 36">
            <a:extLst>
              <a:ext uri="{FF2B5EF4-FFF2-40B4-BE49-F238E27FC236}">
                <a16:creationId xmlns:a16="http://schemas.microsoft.com/office/drawing/2014/main" id="{E8E273FD-71C0-EDDC-FA84-AABA3A29E049}"/>
              </a:ext>
            </a:extLst>
          </p:cNvPr>
          <p:cNvSpPr txBox="1"/>
          <p:nvPr/>
        </p:nvSpPr>
        <p:spPr>
          <a:xfrm>
            <a:off x="5212934" y="1444601"/>
            <a:ext cx="1871529" cy="923330"/>
          </a:xfrm>
          <a:prstGeom prst="rect">
            <a:avLst/>
          </a:prstGeom>
          <a:noFill/>
        </p:spPr>
        <p:txBody>
          <a:bodyPr wrap="square" rtlCol="0">
            <a:spAutoFit/>
          </a:bodyPr>
          <a:lstStyle/>
          <a:p>
            <a:r>
              <a:rPr lang="en-US" dirty="0"/>
              <a:t>Following Vowel </a:t>
            </a:r>
          </a:p>
          <a:p>
            <a:r>
              <a:rPr lang="en-US" dirty="0"/>
              <a:t>(high intensity)</a:t>
            </a:r>
          </a:p>
          <a:p>
            <a:r>
              <a:rPr lang="en-US" dirty="0" err="1"/>
              <a:t>i</a:t>
            </a:r>
            <a:r>
              <a:rPr lang="en-US" dirty="0"/>
              <a:t>/</a:t>
            </a:r>
          </a:p>
        </p:txBody>
      </p:sp>
      <p:sp>
        <p:nvSpPr>
          <p:cNvPr id="54" name="TextBox 53">
            <a:extLst>
              <a:ext uri="{FF2B5EF4-FFF2-40B4-BE49-F238E27FC236}">
                <a16:creationId xmlns:a16="http://schemas.microsoft.com/office/drawing/2014/main" id="{AD3090A5-8DAE-1537-3C75-E485D393CE04}"/>
              </a:ext>
            </a:extLst>
          </p:cNvPr>
          <p:cNvSpPr txBox="1"/>
          <p:nvPr/>
        </p:nvSpPr>
        <p:spPr>
          <a:xfrm>
            <a:off x="7340838" y="2743199"/>
            <a:ext cx="4596924" cy="1754326"/>
          </a:xfrm>
          <a:prstGeom prst="rect">
            <a:avLst/>
          </a:prstGeom>
          <a:noFill/>
        </p:spPr>
        <p:txBody>
          <a:bodyPr wrap="square" rtlCol="0">
            <a:spAutoFit/>
          </a:bodyPr>
          <a:lstStyle/>
          <a:p>
            <a:r>
              <a:rPr lang="en-US" dirty="0"/>
              <a:t>Measure the intensity from a Vowel-Lenis-Vowel window from every 10 </a:t>
            </a:r>
            <a:r>
              <a:rPr lang="en-US" dirty="0" err="1"/>
              <a:t>ms</a:t>
            </a:r>
            <a:endParaRPr lang="en-US" dirty="0"/>
          </a:p>
          <a:p>
            <a:endParaRPr lang="en-US" dirty="0"/>
          </a:p>
          <a:p>
            <a:r>
              <a:rPr lang="en-US" dirty="0"/>
              <a:t>The closure for /k/ causes the intensity to drop</a:t>
            </a:r>
          </a:p>
          <a:p>
            <a:r>
              <a:rPr lang="en-US" dirty="0"/>
              <a:t>If the closure is not complete (lenited), </a:t>
            </a:r>
          </a:p>
          <a:p>
            <a:r>
              <a:rPr lang="en-US" dirty="0"/>
              <a:t>then the drop would not be as abrupt</a:t>
            </a:r>
          </a:p>
        </p:txBody>
      </p:sp>
      <p:sp>
        <p:nvSpPr>
          <p:cNvPr id="3" name="TextBox 2">
            <a:extLst>
              <a:ext uri="{FF2B5EF4-FFF2-40B4-BE49-F238E27FC236}">
                <a16:creationId xmlns:a16="http://schemas.microsoft.com/office/drawing/2014/main" id="{09284C57-5F7D-E3E3-9157-35C649DBAE4E}"/>
              </a:ext>
            </a:extLst>
          </p:cNvPr>
          <p:cNvSpPr txBox="1"/>
          <p:nvPr/>
        </p:nvSpPr>
        <p:spPr>
          <a:xfrm>
            <a:off x="7328177" y="1998599"/>
            <a:ext cx="4609586" cy="369332"/>
          </a:xfrm>
          <a:prstGeom prst="rect">
            <a:avLst/>
          </a:prstGeom>
          <a:noFill/>
        </p:spPr>
        <p:txBody>
          <a:bodyPr wrap="square" rtlCol="0">
            <a:spAutoFit/>
          </a:bodyPr>
          <a:lstStyle/>
          <a:p>
            <a:r>
              <a:rPr lang="en-US" dirty="0"/>
              <a:t>Corpus </a:t>
            </a:r>
            <a:r>
              <a:rPr lang="en-US" dirty="0" err="1"/>
              <a:t>TextGrid</a:t>
            </a:r>
            <a:r>
              <a:rPr lang="en-US" dirty="0"/>
              <a:t>–phone-level segmentation</a:t>
            </a:r>
          </a:p>
        </p:txBody>
      </p:sp>
    </p:spTree>
    <p:extLst>
      <p:ext uri="{BB962C8B-B14F-4D97-AF65-F5344CB8AC3E}">
        <p14:creationId xmlns:p14="http://schemas.microsoft.com/office/powerpoint/2010/main" val="3683087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A8D06E-444C-9A47-F5AE-8840D74EB5B5}"/>
              </a:ext>
            </a:extLst>
          </p:cNvPr>
          <p:cNvSpPr>
            <a:spLocks noGrp="1"/>
          </p:cNvSpPr>
          <p:nvPr>
            <p:ph type="title"/>
          </p:nvPr>
        </p:nvSpPr>
        <p:spPr/>
        <p:txBody>
          <a:bodyPr>
            <a:normAutofit/>
          </a:bodyPr>
          <a:lstStyle/>
          <a:p>
            <a:r>
              <a:rPr kumimoji="1" lang="en-US" altLang="ko-Kore-US" sz="4000" dirty="0"/>
              <a:t>Automatic quantification of the degree of lenition</a:t>
            </a:r>
            <a:endParaRPr kumimoji="1" lang="ko-Kore-US" altLang="en-US" sz="4000" dirty="0"/>
          </a:p>
        </p:txBody>
      </p:sp>
      <p:sp>
        <p:nvSpPr>
          <p:cNvPr id="4" name="슬라이드 번호 개체 틀 3">
            <a:extLst>
              <a:ext uri="{FF2B5EF4-FFF2-40B4-BE49-F238E27FC236}">
                <a16:creationId xmlns:a16="http://schemas.microsoft.com/office/drawing/2014/main" id="{98F4E4FB-F6D5-F4BA-2446-AA4F264DA5D5}"/>
              </a:ext>
            </a:extLst>
          </p:cNvPr>
          <p:cNvSpPr>
            <a:spLocks noGrp="1"/>
          </p:cNvSpPr>
          <p:nvPr>
            <p:ph type="sldNum" sz="quarter" idx="12"/>
          </p:nvPr>
        </p:nvSpPr>
        <p:spPr/>
        <p:txBody>
          <a:bodyPr/>
          <a:lstStyle/>
          <a:p>
            <a:fld id="{0312AF70-B12A-864A-9FFE-4D47E2A5E8BA}" type="slidenum">
              <a:rPr kumimoji="1" lang="ko-Kore-US" altLang="en-US" smtClean="0"/>
              <a:t>25</a:t>
            </a:fld>
            <a:endParaRPr kumimoji="1" lang="ko-Kore-US" altLang="en-US"/>
          </a:p>
        </p:txBody>
      </p:sp>
      <p:pic>
        <p:nvPicPr>
          <p:cNvPr id="5" name="그림 4">
            <a:extLst>
              <a:ext uri="{FF2B5EF4-FFF2-40B4-BE49-F238E27FC236}">
                <a16:creationId xmlns:a16="http://schemas.microsoft.com/office/drawing/2014/main" id="{A0659C4C-CE91-8345-585F-C28787A57010}"/>
              </a:ext>
            </a:extLst>
          </p:cNvPr>
          <p:cNvPicPr>
            <a:picLocks noChangeAspect="1"/>
          </p:cNvPicPr>
          <p:nvPr/>
        </p:nvPicPr>
        <p:blipFill>
          <a:blip r:embed="rId2"/>
          <a:stretch>
            <a:fillRect/>
          </a:stretch>
        </p:blipFill>
        <p:spPr>
          <a:xfrm>
            <a:off x="395955" y="2194560"/>
            <a:ext cx="7772400" cy="4663440"/>
          </a:xfrm>
          <a:prstGeom prst="rect">
            <a:avLst/>
          </a:prstGeom>
        </p:spPr>
      </p:pic>
      <p:sp>
        <p:nvSpPr>
          <p:cNvPr id="36" name="TextBox 35">
            <a:extLst>
              <a:ext uri="{FF2B5EF4-FFF2-40B4-BE49-F238E27FC236}">
                <a16:creationId xmlns:a16="http://schemas.microsoft.com/office/drawing/2014/main" id="{1FC635CA-D76C-63A9-1A41-032D5C4AFA6C}"/>
              </a:ext>
            </a:extLst>
          </p:cNvPr>
          <p:cNvSpPr txBox="1"/>
          <p:nvPr/>
        </p:nvSpPr>
        <p:spPr>
          <a:xfrm>
            <a:off x="1803163" y="1454189"/>
            <a:ext cx="1871529" cy="923330"/>
          </a:xfrm>
          <a:prstGeom prst="rect">
            <a:avLst/>
          </a:prstGeom>
          <a:noFill/>
        </p:spPr>
        <p:txBody>
          <a:bodyPr wrap="square" rtlCol="0">
            <a:spAutoFit/>
          </a:bodyPr>
          <a:lstStyle/>
          <a:p>
            <a:pPr algn="r"/>
            <a:r>
              <a:rPr lang="en-US" dirty="0"/>
              <a:t>Preceding Vowel </a:t>
            </a:r>
          </a:p>
          <a:p>
            <a:pPr algn="r"/>
            <a:r>
              <a:rPr lang="en-US" dirty="0"/>
              <a:t>(high intensity)</a:t>
            </a:r>
          </a:p>
          <a:p>
            <a:pPr algn="r"/>
            <a:r>
              <a:rPr lang="en-US" dirty="0"/>
              <a:t>/</a:t>
            </a:r>
            <a:r>
              <a:rPr lang="en-US" dirty="0" err="1"/>
              <a:t>ɔ</a:t>
            </a:r>
            <a:endParaRPr lang="en-US" dirty="0"/>
          </a:p>
        </p:txBody>
      </p:sp>
      <p:sp>
        <p:nvSpPr>
          <p:cNvPr id="38" name="직사각형 37">
            <a:extLst>
              <a:ext uri="{FF2B5EF4-FFF2-40B4-BE49-F238E27FC236}">
                <a16:creationId xmlns:a16="http://schemas.microsoft.com/office/drawing/2014/main" id="{8E3421FB-A5F8-E8F1-156A-D607116DC284}"/>
              </a:ext>
            </a:extLst>
          </p:cNvPr>
          <p:cNvSpPr/>
          <p:nvPr/>
        </p:nvSpPr>
        <p:spPr>
          <a:xfrm>
            <a:off x="3648857" y="1517391"/>
            <a:ext cx="1564077" cy="789974"/>
          </a:xfrm>
          <a:prstGeom prst="rect">
            <a:avLst/>
          </a:prstGeom>
          <a:solidFill>
            <a:srgbClr val="56B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Lenis Obs.</a:t>
            </a:r>
          </a:p>
          <a:p>
            <a:pPr algn="ctr"/>
            <a:endParaRPr lang="en-US" b="1" dirty="0">
              <a:solidFill>
                <a:schemeClr val="tx1"/>
              </a:solidFill>
            </a:endParaRPr>
          </a:p>
          <a:p>
            <a:pPr algn="ctr"/>
            <a:r>
              <a:rPr lang="en-US" b="1" dirty="0">
                <a:solidFill>
                  <a:schemeClr val="tx1"/>
                </a:solidFill>
              </a:rPr>
              <a:t>k</a:t>
            </a:r>
          </a:p>
        </p:txBody>
      </p:sp>
      <p:sp>
        <p:nvSpPr>
          <p:cNvPr id="37" name="TextBox 36">
            <a:extLst>
              <a:ext uri="{FF2B5EF4-FFF2-40B4-BE49-F238E27FC236}">
                <a16:creationId xmlns:a16="http://schemas.microsoft.com/office/drawing/2014/main" id="{E8E273FD-71C0-EDDC-FA84-AABA3A29E049}"/>
              </a:ext>
            </a:extLst>
          </p:cNvPr>
          <p:cNvSpPr txBox="1"/>
          <p:nvPr/>
        </p:nvSpPr>
        <p:spPr>
          <a:xfrm>
            <a:off x="5212934" y="1444601"/>
            <a:ext cx="1871529" cy="923330"/>
          </a:xfrm>
          <a:prstGeom prst="rect">
            <a:avLst/>
          </a:prstGeom>
          <a:noFill/>
        </p:spPr>
        <p:txBody>
          <a:bodyPr wrap="square" rtlCol="0">
            <a:spAutoFit/>
          </a:bodyPr>
          <a:lstStyle/>
          <a:p>
            <a:r>
              <a:rPr lang="en-US" dirty="0"/>
              <a:t>Following Vowel </a:t>
            </a:r>
          </a:p>
          <a:p>
            <a:r>
              <a:rPr lang="en-US" dirty="0"/>
              <a:t>(high intensity)</a:t>
            </a:r>
          </a:p>
          <a:p>
            <a:r>
              <a:rPr lang="en-US" dirty="0" err="1"/>
              <a:t>i</a:t>
            </a:r>
            <a:r>
              <a:rPr lang="en-US" dirty="0"/>
              <a:t>/</a:t>
            </a:r>
          </a:p>
        </p:txBody>
      </p:sp>
      <p:sp>
        <p:nvSpPr>
          <p:cNvPr id="6" name="TextBox 5">
            <a:extLst>
              <a:ext uri="{FF2B5EF4-FFF2-40B4-BE49-F238E27FC236}">
                <a16:creationId xmlns:a16="http://schemas.microsoft.com/office/drawing/2014/main" id="{B2123872-D5CC-2006-F844-B1D5B5DE98E2}"/>
              </a:ext>
            </a:extLst>
          </p:cNvPr>
          <p:cNvSpPr txBox="1"/>
          <p:nvPr/>
        </p:nvSpPr>
        <p:spPr>
          <a:xfrm>
            <a:off x="7528845" y="2691923"/>
            <a:ext cx="3401226" cy="646331"/>
          </a:xfrm>
          <a:prstGeom prst="rect">
            <a:avLst/>
          </a:prstGeom>
          <a:noFill/>
        </p:spPr>
        <p:txBody>
          <a:bodyPr wrap="square" rtlCol="0">
            <a:spAutoFit/>
          </a:bodyPr>
          <a:lstStyle/>
          <a:p>
            <a:r>
              <a:rPr lang="en-US" dirty="0"/>
              <a:t>Get a smoothed intensity contour using spline smoothing</a:t>
            </a:r>
          </a:p>
        </p:txBody>
      </p:sp>
    </p:spTree>
    <p:extLst>
      <p:ext uri="{BB962C8B-B14F-4D97-AF65-F5344CB8AC3E}">
        <p14:creationId xmlns:p14="http://schemas.microsoft.com/office/powerpoint/2010/main" val="1500775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6B6717A1-0541-7375-89D9-FAEEB742C2AA}"/>
              </a:ext>
            </a:extLst>
          </p:cNvPr>
          <p:cNvPicPr>
            <a:picLocks noChangeAspect="1"/>
          </p:cNvPicPr>
          <p:nvPr/>
        </p:nvPicPr>
        <p:blipFill>
          <a:blip r:embed="rId2"/>
          <a:stretch>
            <a:fillRect/>
          </a:stretch>
        </p:blipFill>
        <p:spPr>
          <a:xfrm>
            <a:off x="387409" y="2194560"/>
            <a:ext cx="7772400" cy="4663440"/>
          </a:xfrm>
          <a:prstGeom prst="rect">
            <a:avLst/>
          </a:prstGeom>
        </p:spPr>
      </p:pic>
      <p:sp>
        <p:nvSpPr>
          <p:cNvPr id="2" name="제목 1">
            <a:extLst>
              <a:ext uri="{FF2B5EF4-FFF2-40B4-BE49-F238E27FC236}">
                <a16:creationId xmlns:a16="http://schemas.microsoft.com/office/drawing/2014/main" id="{D4A8D06E-444C-9A47-F5AE-8840D74EB5B5}"/>
              </a:ext>
            </a:extLst>
          </p:cNvPr>
          <p:cNvSpPr>
            <a:spLocks noGrp="1"/>
          </p:cNvSpPr>
          <p:nvPr>
            <p:ph type="title"/>
          </p:nvPr>
        </p:nvSpPr>
        <p:spPr/>
        <p:txBody>
          <a:bodyPr>
            <a:normAutofit/>
          </a:bodyPr>
          <a:lstStyle/>
          <a:p>
            <a:r>
              <a:rPr kumimoji="1" lang="en-US" altLang="ko-Kore-US" sz="4000" dirty="0"/>
              <a:t>Automatic quantification of the degree of lenition</a:t>
            </a:r>
            <a:endParaRPr kumimoji="1" lang="ko-Kore-US" altLang="en-US" sz="4000" dirty="0"/>
          </a:p>
        </p:txBody>
      </p:sp>
      <p:sp>
        <p:nvSpPr>
          <p:cNvPr id="4" name="슬라이드 번호 개체 틀 3">
            <a:extLst>
              <a:ext uri="{FF2B5EF4-FFF2-40B4-BE49-F238E27FC236}">
                <a16:creationId xmlns:a16="http://schemas.microsoft.com/office/drawing/2014/main" id="{98F4E4FB-F6D5-F4BA-2446-AA4F264DA5D5}"/>
              </a:ext>
            </a:extLst>
          </p:cNvPr>
          <p:cNvSpPr>
            <a:spLocks noGrp="1"/>
          </p:cNvSpPr>
          <p:nvPr>
            <p:ph type="sldNum" sz="quarter" idx="12"/>
          </p:nvPr>
        </p:nvSpPr>
        <p:spPr/>
        <p:txBody>
          <a:bodyPr/>
          <a:lstStyle/>
          <a:p>
            <a:fld id="{0312AF70-B12A-864A-9FFE-4D47E2A5E8BA}" type="slidenum">
              <a:rPr kumimoji="1" lang="ko-Kore-US" altLang="en-US" smtClean="0"/>
              <a:t>26</a:t>
            </a:fld>
            <a:endParaRPr kumimoji="1" lang="ko-Kore-US" altLang="en-US"/>
          </a:p>
        </p:txBody>
      </p:sp>
      <p:sp>
        <p:nvSpPr>
          <p:cNvPr id="36" name="TextBox 35">
            <a:extLst>
              <a:ext uri="{FF2B5EF4-FFF2-40B4-BE49-F238E27FC236}">
                <a16:creationId xmlns:a16="http://schemas.microsoft.com/office/drawing/2014/main" id="{1FC635CA-D76C-63A9-1A41-032D5C4AFA6C}"/>
              </a:ext>
            </a:extLst>
          </p:cNvPr>
          <p:cNvSpPr txBox="1"/>
          <p:nvPr/>
        </p:nvSpPr>
        <p:spPr>
          <a:xfrm>
            <a:off x="1803163" y="1454189"/>
            <a:ext cx="1871529" cy="923330"/>
          </a:xfrm>
          <a:prstGeom prst="rect">
            <a:avLst/>
          </a:prstGeom>
          <a:noFill/>
        </p:spPr>
        <p:txBody>
          <a:bodyPr wrap="square" rtlCol="0">
            <a:spAutoFit/>
          </a:bodyPr>
          <a:lstStyle/>
          <a:p>
            <a:pPr algn="r"/>
            <a:r>
              <a:rPr lang="en-US" dirty="0"/>
              <a:t>Preceding Vowel </a:t>
            </a:r>
          </a:p>
          <a:p>
            <a:pPr algn="r"/>
            <a:r>
              <a:rPr lang="en-US" dirty="0"/>
              <a:t>(high intensity)</a:t>
            </a:r>
          </a:p>
          <a:p>
            <a:pPr algn="r"/>
            <a:r>
              <a:rPr lang="en-US" dirty="0"/>
              <a:t>/</a:t>
            </a:r>
            <a:r>
              <a:rPr lang="en-US" dirty="0" err="1"/>
              <a:t>ɔ</a:t>
            </a:r>
            <a:endParaRPr lang="en-US" dirty="0"/>
          </a:p>
        </p:txBody>
      </p:sp>
      <p:sp>
        <p:nvSpPr>
          <p:cNvPr id="38" name="직사각형 37">
            <a:extLst>
              <a:ext uri="{FF2B5EF4-FFF2-40B4-BE49-F238E27FC236}">
                <a16:creationId xmlns:a16="http://schemas.microsoft.com/office/drawing/2014/main" id="{8E3421FB-A5F8-E8F1-156A-D607116DC284}"/>
              </a:ext>
            </a:extLst>
          </p:cNvPr>
          <p:cNvSpPr/>
          <p:nvPr/>
        </p:nvSpPr>
        <p:spPr>
          <a:xfrm>
            <a:off x="3648857" y="1517391"/>
            <a:ext cx="1564077" cy="789974"/>
          </a:xfrm>
          <a:prstGeom prst="rect">
            <a:avLst/>
          </a:prstGeom>
          <a:solidFill>
            <a:srgbClr val="56B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Lenis Obs.</a:t>
            </a:r>
          </a:p>
          <a:p>
            <a:pPr algn="ctr"/>
            <a:endParaRPr lang="en-US" b="1" dirty="0">
              <a:solidFill>
                <a:schemeClr val="tx1"/>
              </a:solidFill>
            </a:endParaRPr>
          </a:p>
          <a:p>
            <a:pPr algn="ctr"/>
            <a:r>
              <a:rPr lang="en-US" b="1" dirty="0">
                <a:solidFill>
                  <a:schemeClr val="tx1"/>
                </a:solidFill>
              </a:rPr>
              <a:t>k</a:t>
            </a:r>
          </a:p>
        </p:txBody>
      </p:sp>
      <p:sp>
        <p:nvSpPr>
          <p:cNvPr id="37" name="TextBox 36">
            <a:extLst>
              <a:ext uri="{FF2B5EF4-FFF2-40B4-BE49-F238E27FC236}">
                <a16:creationId xmlns:a16="http://schemas.microsoft.com/office/drawing/2014/main" id="{E8E273FD-71C0-EDDC-FA84-AABA3A29E049}"/>
              </a:ext>
            </a:extLst>
          </p:cNvPr>
          <p:cNvSpPr txBox="1"/>
          <p:nvPr/>
        </p:nvSpPr>
        <p:spPr>
          <a:xfrm>
            <a:off x="5212934" y="1444601"/>
            <a:ext cx="1871529" cy="923330"/>
          </a:xfrm>
          <a:prstGeom prst="rect">
            <a:avLst/>
          </a:prstGeom>
          <a:noFill/>
        </p:spPr>
        <p:txBody>
          <a:bodyPr wrap="square" rtlCol="0">
            <a:spAutoFit/>
          </a:bodyPr>
          <a:lstStyle/>
          <a:p>
            <a:r>
              <a:rPr lang="en-US" dirty="0"/>
              <a:t>Following Vowel </a:t>
            </a:r>
          </a:p>
          <a:p>
            <a:r>
              <a:rPr lang="en-US" dirty="0"/>
              <a:t>(high intensity)</a:t>
            </a:r>
          </a:p>
          <a:p>
            <a:r>
              <a:rPr lang="en-US" dirty="0" err="1"/>
              <a:t>i</a:t>
            </a:r>
            <a:r>
              <a:rPr lang="en-US" dirty="0"/>
              <a:t>/</a:t>
            </a:r>
          </a:p>
        </p:txBody>
      </p:sp>
      <p:sp>
        <p:nvSpPr>
          <p:cNvPr id="7" name="TextBox 6">
            <a:extLst>
              <a:ext uri="{FF2B5EF4-FFF2-40B4-BE49-F238E27FC236}">
                <a16:creationId xmlns:a16="http://schemas.microsoft.com/office/drawing/2014/main" id="{7AAAF7CE-0FBA-3488-0A1E-63C55CDC13C7}"/>
              </a:ext>
            </a:extLst>
          </p:cNvPr>
          <p:cNvSpPr txBox="1"/>
          <p:nvPr/>
        </p:nvSpPr>
        <p:spPr>
          <a:xfrm>
            <a:off x="7503207" y="4640365"/>
            <a:ext cx="3153398" cy="646331"/>
          </a:xfrm>
          <a:prstGeom prst="rect">
            <a:avLst/>
          </a:prstGeom>
          <a:noFill/>
        </p:spPr>
        <p:txBody>
          <a:bodyPr wrap="square" rtlCol="0">
            <a:spAutoFit/>
          </a:bodyPr>
          <a:lstStyle/>
          <a:p>
            <a:r>
              <a:rPr lang="en-US" dirty="0"/>
              <a:t>Get the velocity contour of the smoothed intensity contour </a:t>
            </a:r>
          </a:p>
        </p:txBody>
      </p:sp>
    </p:spTree>
    <p:extLst>
      <p:ext uri="{BB962C8B-B14F-4D97-AF65-F5344CB8AC3E}">
        <p14:creationId xmlns:p14="http://schemas.microsoft.com/office/powerpoint/2010/main" val="1166540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A8D06E-444C-9A47-F5AE-8840D74EB5B5}"/>
              </a:ext>
            </a:extLst>
          </p:cNvPr>
          <p:cNvSpPr>
            <a:spLocks noGrp="1"/>
          </p:cNvSpPr>
          <p:nvPr>
            <p:ph type="title"/>
          </p:nvPr>
        </p:nvSpPr>
        <p:spPr/>
        <p:txBody>
          <a:bodyPr>
            <a:normAutofit/>
          </a:bodyPr>
          <a:lstStyle/>
          <a:p>
            <a:r>
              <a:rPr kumimoji="1" lang="en-US" altLang="ko-Kore-US" sz="4000" dirty="0"/>
              <a:t>Automatic quantification of the degree of lenition</a:t>
            </a:r>
            <a:endParaRPr kumimoji="1" lang="ko-Kore-US" altLang="en-US" sz="4000" dirty="0"/>
          </a:p>
        </p:txBody>
      </p:sp>
      <p:sp>
        <p:nvSpPr>
          <p:cNvPr id="4" name="슬라이드 번호 개체 틀 3">
            <a:extLst>
              <a:ext uri="{FF2B5EF4-FFF2-40B4-BE49-F238E27FC236}">
                <a16:creationId xmlns:a16="http://schemas.microsoft.com/office/drawing/2014/main" id="{98F4E4FB-F6D5-F4BA-2446-AA4F264DA5D5}"/>
              </a:ext>
            </a:extLst>
          </p:cNvPr>
          <p:cNvSpPr>
            <a:spLocks noGrp="1"/>
          </p:cNvSpPr>
          <p:nvPr>
            <p:ph type="sldNum" sz="quarter" idx="12"/>
          </p:nvPr>
        </p:nvSpPr>
        <p:spPr/>
        <p:txBody>
          <a:bodyPr/>
          <a:lstStyle/>
          <a:p>
            <a:fld id="{0312AF70-B12A-864A-9FFE-4D47E2A5E8BA}" type="slidenum">
              <a:rPr kumimoji="1" lang="ko-Kore-US" altLang="en-US" smtClean="0"/>
              <a:t>27</a:t>
            </a:fld>
            <a:endParaRPr kumimoji="1" lang="ko-Kore-US" altLang="en-US"/>
          </a:p>
        </p:txBody>
      </p:sp>
      <p:pic>
        <p:nvPicPr>
          <p:cNvPr id="6" name="그림 5">
            <a:extLst>
              <a:ext uri="{FF2B5EF4-FFF2-40B4-BE49-F238E27FC236}">
                <a16:creationId xmlns:a16="http://schemas.microsoft.com/office/drawing/2014/main" id="{3F07ED7F-7005-FB94-A88C-45B975157B4A}"/>
              </a:ext>
            </a:extLst>
          </p:cNvPr>
          <p:cNvPicPr>
            <a:picLocks noChangeAspect="1"/>
          </p:cNvPicPr>
          <p:nvPr/>
        </p:nvPicPr>
        <p:blipFill>
          <a:blip r:embed="rId2"/>
          <a:stretch>
            <a:fillRect/>
          </a:stretch>
        </p:blipFill>
        <p:spPr>
          <a:xfrm>
            <a:off x="370318" y="2194560"/>
            <a:ext cx="7772400" cy="4663440"/>
          </a:xfrm>
          <a:prstGeom prst="rect">
            <a:avLst/>
          </a:prstGeom>
        </p:spPr>
      </p:pic>
      <p:sp>
        <p:nvSpPr>
          <p:cNvPr id="36" name="TextBox 35">
            <a:extLst>
              <a:ext uri="{FF2B5EF4-FFF2-40B4-BE49-F238E27FC236}">
                <a16:creationId xmlns:a16="http://schemas.microsoft.com/office/drawing/2014/main" id="{1FC635CA-D76C-63A9-1A41-032D5C4AFA6C}"/>
              </a:ext>
            </a:extLst>
          </p:cNvPr>
          <p:cNvSpPr txBox="1"/>
          <p:nvPr/>
        </p:nvSpPr>
        <p:spPr>
          <a:xfrm>
            <a:off x="1803163" y="1454189"/>
            <a:ext cx="1871529" cy="923330"/>
          </a:xfrm>
          <a:prstGeom prst="rect">
            <a:avLst/>
          </a:prstGeom>
          <a:noFill/>
        </p:spPr>
        <p:txBody>
          <a:bodyPr wrap="square" rtlCol="0">
            <a:spAutoFit/>
          </a:bodyPr>
          <a:lstStyle/>
          <a:p>
            <a:pPr algn="r"/>
            <a:r>
              <a:rPr lang="en-US" dirty="0"/>
              <a:t>Preceding Vowel </a:t>
            </a:r>
          </a:p>
          <a:p>
            <a:pPr algn="r"/>
            <a:r>
              <a:rPr lang="en-US" dirty="0"/>
              <a:t>(high intensity)</a:t>
            </a:r>
          </a:p>
          <a:p>
            <a:pPr algn="r"/>
            <a:r>
              <a:rPr lang="en-US" dirty="0"/>
              <a:t>/</a:t>
            </a:r>
            <a:r>
              <a:rPr lang="en-US" dirty="0" err="1"/>
              <a:t>ɔ</a:t>
            </a:r>
            <a:endParaRPr lang="en-US" dirty="0"/>
          </a:p>
        </p:txBody>
      </p:sp>
      <p:sp>
        <p:nvSpPr>
          <p:cNvPr id="38" name="직사각형 37">
            <a:extLst>
              <a:ext uri="{FF2B5EF4-FFF2-40B4-BE49-F238E27FC236}">
                <a16:creationId xmlns:a16="http://schemas.microsoft.com/office/drawing/2014/main" id="{8E3421FB-A5F8-E8F1-156A-D607116DC284}"/>
              </a:ext>
            </a:extLst>
          </p:cNvPr>
          <p:cNvSpPr/>
          <p:nvPr/>
        </p:nvSpPr>
        <p:spPr>
          <a:xfrm>
            <a:off x="3648857" y="1517391"/>
            <a:ext cx="1564077" cy="789974"/>
          </a:xfrm>
          <a:prstGeom prst="rect">
            <a:avLst/>
          </a:prstGeom>
          <a:solidFill>
            <a:srgbClr val="56B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Lenis Obs.</a:t>
            </a:r>
          </a:p>
          <a:p>
            <a:pPr algn="ctr"/>
            <a:endParaRPr lang="en-US" b="1" dirty="0">
              <a:solidFill>
                <a:schemeClr val="tx1"/>
              </a:solidFill>
            </a:endParaRPr>
          </a:p>
          <a:p>
            <a:pPr algn="ctr"/>
            <a:r>
              <a:rPr lang="en-US" b="1" dirty="0">
                <a:solidFill>
                  <a:schemeClr val="tx1"/>
                </a:solidFill>
              </a:rPr>
              <a:t>k</a:t>
            </a:r>
          </a:p>
        </p:txBody>
      </p:sp>
      <p:sp>
        <p:nvSpPr>
          <p:cNvPr id="37" name="TextBox 36">
            <a:extLst>
              <a:ext uri="{FF2B5EF4-FFF2-40B4-BE49-F238E27FC236}">
                <a16:creationId xmlns:a16="http://schemas.microsoft.com/office/drawing/2014/main" id="{E8E273FD-71C0-EDDC-FA84-AABA3A29E049}"/>
              </a:ext>
            </a:extLst>
          </p:cNvPr>
          <p:cNvSpPr txBox="1"/>
          <p:nvPr/>
        </p:nvSpPr>
        <p:spPr>
          <a:xfrm>
            <a:off x="5212934" y="1444601"/>
            <a:ext cx="1871529" cy="923330"/>
          </a:xfrm>
          <a:prstGeom prst="rect">
            <a:avLst/>
          </a:prstGeom>
          <a:noFill/>
        </p:spPr>
        <p:txBody>
          <a:bodyPr wrap="square" rtlCol="0">
            <a:spAutoFit/>
          </a:bodyPr>
          <a:lstStyle/>
          <a:p>
            <a:r>
              <a:rPr lang="en-US" dirty="0"/>
              <a:t>Following Vowel </a:t>
            </a:r>
          </a:p>
          <a:p>
            <a:r>
              <a:rPr lang="en-US" dirty="0"/>
              <a:t>(high intensity)</a:t>
            </a:r>
          </a:p>
          <a:p>
            <a:r>
              <a:rPr lang="en-US" dirty="0" err="1"/>
              <a:t>i</a:t>
            </a:r>
            <a:r>
              <a:rPr lang="en-US" dirty="0"/>
              <a:t>/</a:t>
            </a:r>
          </a:p>
        </p:txBody>
      </p:sp>
      <p:cxnSp>
        <p:nvCxnSpPr>
          <p:cNvPr id="9" name="직선 화살표 연결선 8">
            <a:extLst>
              <a:ext uri="{FF2B5EF4-FFF2-40B4-BE49-F238E27FC236}">
                <a16:creationId xmlns:a16="http://schemas.microsoft.com/office/drawing/2014/main" id="{AEC08744-9DCA-576D-C0DB-9A5298A4A983}"/>
              </a:ext>
            </a:extLst>
          </p:cNvPr>
          <p:cNvCxnSpPr>
            <a:cxnSpLocks/>
            <a:endCxn id="11" idx="1"/>
          </p:cNvCxnSpPr>
          <p:nvPr/>
        </p:nvCxnSpPr>
        <p:spPr>
          <a:xfrm flipV="1">
            <a:off x="3815644" y="3014576"/>
            <a:ext cx="4153652" cy="325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직사각형 10">
            <a:extLst>
              <a:ext uri="{FF2B5EF4-FFF2-40B4-BE49-F238E27FC236}">
                <a16:creationId xmlns:a16="http://schemas.microsoft.com/office/drawing/2014/main" id="{30D49DC9-FF2B-627D-17D9-24CCD42C463F}"/>
              </a:ext>
            </a:extLst>
          </p:cNvPr>
          <p:cNvSpPr/>
          <p:nvPr/>
        </p:nvSpPr>
        <p:spPr>
          <a:xfrm>
            <a:off x="7969296" y="1585338"/>
            <a:ext cx="3604030" cy="2858475"/>
          </a:xfrm>
          <a:prstGeom prst="rect">
            <a:avLst/>
          </a:prstGeom>
          <a:no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Closure Velocity Extremum (CVE)</a:t>
            </a:r>
          </a:p>
          <a:p>
            <a:r>
              <a:rPr lang="en-US" altLang="ko-Kore-US" sz="2000" dirty="0">
                <a:solidFill>
                  <a:schemeClr val="tx1"/>
                </a:solidFill>
              </a:rPr>
              <a:t>= the velocity of the intensity fall is the fastest</a:t>
            </a:r>
            <a:endParaRPr lang="en-US" sz="2000" b="1" dirty="0">
              <a:solidFill>
                <a:schemeClr val="tx1"/>
              </a:solidFill>
            </a:endParaRPr>
          </a:p>
          <a:p>
            <a:endParaRPr lang="en-US" sz="2000" b="1" dirty="0">
              <a:solidFill>
                <a:schemeClr val="tx1"/>
              </a:solidFill>
            </a:endParaRPr>
          </a:p>
          <a:p>
            <a:r>
              <a:rPr lang="en-US" sz="2000" b="1" dirty="0">
                <a:solidFill>
                  <a:schemeClr val="tx1"/>
                </a:solidFill>
              </a:rPr>
              <a:t>Less extreme (and closer to 0) if the obstruent is more lenited </a:t>
            </a:r>
          </a:p>
          <a:p>
            <a:r>
              <a:rPr lang="en-US" sz="2000" b="1" dirty="0">
                <a:solidFill>
                  <a:schemeClr val="tx1"/>
                </a:solidFill>
              </a:rPr>
              <a:t>(= has a similar intensity as the preceding vowel)</a:t>
            </a:r>
          </a:p>
        </p:txBody>
      </p:sp>
      <p:cxnSp>
        <p:nvCxnSpPr>
          <p:cNvPr id="5" name="직선 연결선[R] 4">
            <a:extLst>
              <a:ext uri="{FF2B5EF4-FFF2-40B4-BE49-F238E27FC236}">
                <a16:creationId xmlns:a16="http://schemas.microsoft.com/office/drawing/2014/main" id="{F07E3BF6-7885-5BF0-16C7-041732770B3C}"/>
              </a:ext>
            </a:extLst>
          </p:cNvPr>
          <p:cNvCxnSpPr>
            <a:cxnSpLocks/>
          </p:cNvCxnSpPr>
          <p:nvPr/>
        </p:nvCxnSpPr>
        <p:spPr>
          <a:xfrm>
            <a:off x="1341690" y="5580404"/>
            <a:ext cx="601623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아래쪽 화살표[D] 6">
            <a:extLst>
              <a:ext uri="{FF2B5EF4-FFF2-40B4-BE49-F238E27FC236}">
                <a16:creationId xmlns:a16="http://schemas.microsoft.com/office/drawing/2014/main" id="{259C8D7C-BC1B-781B-DDDB-2BBD70CD463C}"/>
              </a:ext>
            </a:extLst>
          </p:cNvPr>
          <p:cNvSpPr/>
          <p:nvPr/>
        </p:nvSpPr>
        <p:spPr>
          <a:xfrm>
            <a:off x="3790006" y="5606042"/>
            <a:ext cx="45719" cy="6152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66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8CA1801-8B68-0F4C-9A95-E7A56A4E50AE}"/>
              </a:ext>
            </a:extLst>
          </p:cNvPr>
          <p:cNvSpPr>
            <a:spLocks noGrp="1"/>
          </p:cNvSpPr>
          <p:nvPr>
            <p:ph type="title"/>
          </p:nvPr>
        </p:nvSpPr>
        <p:spPr/>
        <p:txBody>
          <a:bodyPr/>
          <a:lstStyle/>
          <a:p>
            <a:r>
              <a:rPr lang="en-US" dirty="0"/>
              <a:t>Analysis</a:t>
            </a:r>
          </a:p>
        </p:txBody>
      </p:sp>
      <p:sp>
        <p:nvSpPr>
          <p:cNvPr id="3" name="내용 개체 틀 2">
            <a:extLst>
              <a:ext uri="{FF2B5EF4-FFF2-40B4-BE49-F238E27FC236}">
                <a16:creationId xmlns:a16="http://schemas.microsoft.com/office/drawing/2014/main" id="{F1849818-4754-EA99-F264-8D9F758BF2F8}"/>
              </a:ext>
            </a:extLst>
          </p:cNvPr>
          <p:cNvSpPr>
            <a:spLocks noGrp="1"/>
          </p:cNvSpPr>
          <p:nvPr>
            <p:ph idx="1"/>
          </p:nvPr>
        </p:nvSpPr>
        <p:spPr/>
        <p:txBody>
          <a:bodyPr/>
          <a:lstStyle/>
          <a:p>
            <a:pPr>
              <a:buClr>
                <a:schemeClr val="tx1"/>
              </a:buClr>
            </a:pPr>
            <a:r>
              <a:rPr kumimoji="1" lang="en-US" altLang="ko-Kore-US" dirty="0">
                <a:solidFill>
                  <a:srgbClr val="56B4EA"/>
                </a:solidFill>
              </a:rPr>
              <a:t>Linear</a:t>
            </a:r>
            <a:r>
              <a:rPr kumimoji="1" lang="en-US" altLang="ko-Kore-US" dirty="0"/>
              <a:t> mixed effects regression</a:t>
            </a:r>
          </a:p>
          <a:p>
            <a:pPr>
              <a:buClr>
                <a:schemeClr val="tx1"/>
              </a:buClr>
            </a:pPr>
            <a:r>
              <a:rPr kumimoji="1" lang="en-US" altLang="ko-Kore-US" dirty="0">
                <a:solidFill>
                  <a:srgbClr val="56B4EA"/>
                </a:solidFill>
              </a:rPr>
              <a:t>The degree of lenition (continuous value) </a:t>
            </a:r>
            <a:r>
              <a:rPr kumimoji="1" lang="en-US" altLang="ko-Kore-US" dirty="0"/>
              <a:t>~ </a:t>
            </a:r>
          </a:p>
          <a:p>
            <a:pPr lvl="1">
              <a:buClr>
                <a:schemeClr val="tx1"/>
              </a:buClr>
            </a:pPr>
            <a:r>
              <a:rPr kumimoji="1" lang="en-US" altLang="ko-Kore-US" dirty="0"/>
              <a:t>Word Initial or not + </a:t>
            </a:r>
            <a:r>
              <a:rPr kumimoji="1" lang="en-US" altLang="ko-Kore-US" dirty="0">
                <a:solidFill>
                  <a:srgbClr val="56B4EA"/>
                </a:solidFill>
              </a:rPr>
              <a:t># </a:t>
            </a:r>
            <a:r>
              <a:rPr kumimoji="1" lang="en-US" altLang="ko-Kore-US" dirty="0" err="1">
                <a:solidFill>
                  <a:srgbClr val="56B4EA"/>
                </a:solidFill>
              </a:rPr>
              <a:t>NoBoundary</a:t>
            </a:r>
            <a:endParaRPr kumimoji="1" lang="en-US" altLang="ko-Kore-US" dirty="0"/>
          </a:p>
          <a:p>
            <a:pPr lvl="1">
              <a:buClr>
                <a:schemeClr val="tx1"/>
              </a:buClr>
            </a:pPr>
            <a:r>
              <a:rPr kumimoji="1" lang="en-US" altLang="ko-Kore-US" dirty="0"/>
              <a:t>Frequency (lexical frequency)/Predictability (p(</a:t>
            </a:r>
            <a:r>
              <a:rPr kumimoji="1" lang="en-US" altLang="ko-Kore-US" dirty="0" err="1"/>
              <a:t>σ</a:t>
            </a:r>
            <a:r>
              <a:rPr kumimoji="1" lang="en-US" altLang="ko-Kore-US" baseline="-25000" dirty="0" err="1"/>
              <a:t>current</a:t>
            </a:r>
            <a:r>
              <a:rPr kumimoji="1" lang="en-US" altLang="ko-Kore-US" dirty="0" err="1"/>
              <a:t>|σ</a:t>
            </a:r>
            <a:r>
              <a:rPr kumimoji="1" lang="en-US" altLang="ko-Kore-US" baseline="-25000" dirty="0" err="1"/>
              <a:t>previous</a:t>
            </a:r>
            <a:r>
              <a:rPr kumimoji="1" lang="en-US" altLang="ko-Kore-US" dirty="0"/>
              <a:t>))</a:t>
            </a:r>
            <a:r>
              <a:rPr kumimoji="1" lang="en-US" altLang="ko-Kore-US" dirty="0">
                <a:solidFill>
                  <a:srgbClr val="56B4EA"/>
                </a:solidFill>
              </a:rPr>
              <a:t> </a:t>
            </a:r>
            <a:r>
              <a:rPr kumimoji="1" lang="en-US" altLang="ko-Kore-US" dirty="0"/>
              <a:t>+ </a:t>
            </a:r>
            <a:r>
              <a:rPr kumimoji="1" lang="en-US" altLang="ko-Kore-US" dirty="0">
                <a:solidFill>
                  <a:srgbClr val="56B4EA"/>
                </a:solidFill>
              </a:rPr>
              <a:t># </a:t>
            </a:r>
            <a:r>
              <a:rPr kumimoji="1" lang="en-US" altLang="ko-Kore-US" dirty="0" err="1">
                <a:solidFill>
                  <a:srgbClr val="56B4EA"/>
                </a:solidFill>
              </a:rPr>
              <a:t>LowInfo</a:t>
            </a:r>
            <a:endParaRPr kumimoji="1" lang="en-US" altLang="ko-Kore-US" dirty="0"/>
          </a:p>
          <a:p>
            <a:pPr lvl="1">
              <a:buClr>
                <a:schemeClr val="tx1"/>
              </a:buClr>
            </a:pPr>
            <a:r>
              <a:rPr kumimoji="1" lang="en-US" altLang="ko-Kore-US" dirty="0"/>
              <a:t>Preceding/Following Vowel Height (low, mid, high) + </a:t>
            </a:r>
            <a:r>
              <a:rPr kumimoji="1" lang="en-US" altLang="ko-Kore-US" dirty="0">
                <a:solidFill>
                  <a:srgbClr val="56B4EA"/>
                </a:solidFill>
              </a:rPr>
              <a:t># </a:t>
            </a:r>
            <a:r>
              <a:rPr kumimoji="1" lang="en-US" altLang="ko-Kore-US" dirty="0" err="1">
                <a:solidFill>
                  <a:srgbClr val="56B4EA"/>
                </a:solidFill>
              </a:rPr>
              <a:t>MinEffort</a:t>
            </a:r>
            <a:endParaRPr kumimoji="1" lang="en-US" altLang="ko-Kore-US" dirty="0"/>
          </a:p>
          <a:p>
            <a:pPr lvl="1"/>
            <a:r>
              <a:rPr kumimoji="1" lang="en-US" altLang="ko-Kore-US" dirty="0"/>
              <a:t>Vowel Height X Frequency/Predictability + </a:t>
            </a:r>
            <a:r>
              <a:rPr kumimoji="1" lang="en-US" altLang="ko-Kore-US" dirty="0">
                <a:solidFill>
                  <a:srgbClr val="56B4EA"/>
                </a:solidFill>
              </a:rPr>
              <a:t># </a:t>
            </a:r>
            <a:r>
              <a:rPr kumimoji="1" lang="en-US" altLang="ko-Kore-US" dirty="0" err="1">
                <a:solidFill>
                  <a:srgbClr val="56B4EA"/>
                </a:solidFill>
              </a:rPr>
              <a:t>MinEffort</a:t>
            </a:r>
            <a:r>
              <a:rPr kumimoji="1" lang="en-US" altLang="ko-Kore-US" dirty="0">
                <a:solidFill>
                  <a:srgbClr val="56B4EA"/>
                </a:solidFill>
              </a:rPr>
              <a:t>*</a:t>
            </a:r>
            <a:r>
              <a:rPr kumimoji="1" lang="en-US" altLang="ko-Kore-US" dirty="0" err="1">
                <a:solidFill>
                  <a:srgbClr val="56B4EA"/>
                </a:solidFill>
              </a:rPr>
              <a:t>LowInfo</a:t>
            </a:r>
            <a:endParaRPr kumimoji="1" lang="en-US" altLang="ko-Kore-US" dirty="0"/>
          </a:p>
          <a:p>
            <a:pPr lvl="1"/>
            <a:r>
              <a:rPr kumimoji="1" lang="en-US" altLang="ko-Kore-US" dirty="0"/>
              <a:t>control predictors (speech rate/speaker age/speaker gender) + </a:t>
            </a:r>
            <a:r>
              <a:rPr kumimoji="1" lang="en-US" altLang="ko-Kore-US" dirty="0">
                <a:solidFill>
                  <a:srgbClr val="56B4EA"/>
                </a:solidFill>
              </a:rPr>
              <a:t># Control</a:t>
            </a:r>
            <a:endParaRPr kumimoji="1" lang="en-US" altLang="ko-Kore-US" dirty="0"/>
          </a:p>
          <a:p>
            <a:pPr lvl="1"/>
            <a:r>
              <a:rPr kumimoji="1" lang="en-US" altLang="ko-Kore-US" dirty="0"/>
              <a:t>(1|speaker) + (1|word) </a:t>
            </a:r>
            <a:r>
              <a:rPr kumimoji="1" lang="en-US" altLang="ko-Kore-US" dirty="0">
                <a:solidFill>
                  <a:srgbClr val="56B4EA"/>
                </a:solidFill>
              </a:rPr>
              <a:t># Random intercepts</a:t>
            </a:r>
            <a:endParaRPr lang="en-US" dirty="0"/>
          </a:p>
        </p:txBody>
      </p:sp>
      <p:sp>
        <p:nvSpPr>
          <p:cNvPr id="4" name="슬라이드 번호 개체 틀 3">
            <a:extLst>
              <a:ext uri="{FF2B5EF4-FFF2-40B4-BE49-F238E27FC236}">
                <a16:creationId xmlns:a16="http://schemas.microsoft.com/office/drawing/2014/main" id="{4FD90947-378A-CCA5-3827-0E7602933BBD}"/>
              </a:ext>
            </a:extLst>
          </p:cNvPr>
          <p:cNvSpPr>
            <a:spLocks noGrp="1"/>
          </p:cNvSpPr>
          <p:nvPr>
            <p:ph type="sldNum" sz="quarter" idx="12"/>
          </p:nvPr>
        </p:nvSpPr>
        <p:spPr/>
        <p:txBody>
          <a:bodyPr/>
          <a:lstStyle/>
          <a:p>
            <a:fld id="{0312AF70-B12A-864A-9FFE-4D47E2A5E8BA}" type="slidenum">
              <a:rPr kumimoji="1" lang="ko-Kore-US" altLang="en-US" smtClean="0"/>
              <a:t>28</a:t>
            </a:fld>
            <a:endParaRPr kumimoji="1" lang="ko-Kore-US" altLang="en-US"/>
          </a:p>
        </p:txBody>
      </p:sp>
    </p:spTree>
    <p:extLst>
      <p:ext uri="{BB962C8B-B14F-4D97-AF65-F5344CB8AC3E}">
        <p14:creationId xmlns:p14="http://schemas.microsoft.com/office/powerpoint/2010/main" val="341366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3A0F1F-5F19-D731-0904-6BE4455884A6}"/>
              </a:ext>
            </a:extLst>
          </p:cNvPr>
          <p:cNvSpPr>
            <a:spLocks noGrp="1"/>
          </p:cNvSpPr>
          <p:nvPr>
            <p:ph type="title"/>
          </p:nvPr>
        </p:nvSpPr>
        <p:spPr/>
        <p:txBody>
          <a:bodyPr/>
          <a:lstStyle/>
          <a:p>
            <a:r>
              <a:rPr lang="en-US" sz="3600" dirty="0"/>
              <a:t>Sanity check: </a:t>
            </a:r>
            <a:r>
              <a:rPr lang="en-US" dirty="0">
                <a:solidFill>
                  <a:srgbClr val="56B4EA"/>
                </a:solidFill>
              </a:rPr>
              <a:t>Medial</a:t>
            </a:r>
            <a:r>
              <a:rPr lang="en-US" dirty="0"/>
              <a:t> is more lenited than Initial</a:t>
            </a:r>
          </a:p>
        </p:txBody>
      </p:sp>
      <p:sp>
        <p:nvSpPr>
          <p:cNvPr id="4" name="슬라이드 번호 개체 틀 3">
            <a:extLst>
              <a:ext uri="{FF2B5EF4-FFF2-40B4-BE49-F238E27FC236}">
                <a16:creationId xmlns:a16="http://schemas.microsoft.com/office/drawing/2014/main" id="{B34BD7C8-9235-B7E0-82AF-EFA7459274D8}"/>
              </a:ext>
            </a:extLst>
          </p:cNvPr>
          <p:cNvSpPr>
            <a:spLocks noGrp="1"/>
          </p:cNvSpPr>
          <p:nvPr>
            <p:ph type="sldNum" sz="quarter" idx="12"/>
          </p:nvPr>
        </p:nvSpPr>
        <p:spPr/>
        <p:txBody>
          <a:bodyPr/>
          <a:lstStyle/>
          <a:p>
            <a:fld id="{0312AF70-B12A-864A-9FFE-4D47E2A5E8BA}" type="slidenum">
              <a:rPr kumimoji="1" lang="ko-Kore-US" altLang="en-US" smtClean="0"/>
              <a:t>29</a:t>
            </a:fld>
            <a:endParaRPr kumimoji="1" lang="ko-Kore-US" altLang="en-US"/>
          </a:p>
        </p:txBody>
      </p:sp>
      <p:pic>
        <p:nvPicPr>
          <p:cNvPr id="6" name="그림 5">
            <a:extLst>
              <a:ext uri="{FF2B5EF4-FFF2-40B4-BE49-F238E27FC236}">
                <a16:creationId xmlns:a16="http://schemas.microsoft.com/office/drawing/2014/main" id="{4BB6414A-D990-2F81-74A5-914C4B36B625}"/>
              </a:ext>
            </a:extLst>
          </p:cNvPr>
          <p:cNvPicPr>
            <a:picLocks noChangeAspect="1"/>
          </p:cNvPicPr>
          <p:nvPr/>
        </p:nvPicPr>
        <p:blipFill>
          <a:blip r:embed="rId2"/>
          <a:stretch>
            <a:fillRect/>
          </a:stretch>
        </p:blipFill>
        <p:spPr>
          <a:xfrm>
            <a:off x="1209675" y="1690688"/>
            <a:ext cx="6667500" cy="4114800"/>
          </a:xfrm>
          <a:prstGeom prst="rect">
            <a:avLst/>
          </a:prstGeom>
        </p:spPr>
      </p:pic>
      <p:sp>
        <p:nvSpPr>
          <p:cNvPr id="7" name="직사각형 6">
            <a:extLst>
              <a:ext uri="{FF2B5EF4-FFF2-40B4-BE49-F238E27FC236}">
                <a16:creationId xmlns:a16="http://schemas.microsoft.com/office/drawing/2014/main" id="{C08F7DD2-FAC1-F239-35E8-1FD605CB2037}"/>
              </a:ext>
            </a:extLst>
          </p:cNvPr>
          <p:cNvSpPr/>
          <p:nvPr/>
        </p:nvSpPr>
        <p:spPr>
          <a:xfrm>
            <a:off x="1894115" y="5323114"/>
            <a:ext cx="1240972" cy="2394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Medial</a:t>
            </a:r>
          </a:p>
        </p:txBody>
      </p:sp>
      <p:sp>
        <p:nvSpPr>
          <p:cNvPr id="8" name="직사각형 7">
            <a:extLst>
              <a:ext uri="{FF2B5EF4-FFF2-40B4-BE49-F238E27FC236}">
                <a16:creationId xmlns:a16="http://schemas.microsoft.com/office/drawing/2014/main" id="{D73DC200-08A9-CB35-F2AE-DD5A045F4BF4}"/>
              </a:ext>
            </a:extLst>
          </p:cNvPr>
          <p:cNvSpPr/>
          <p:nvPr/>
        </p:nvSpPr>
        <p:spPr>
          <a:xfrm>
            <a:off x="6636203" y="5323114"/>
            <a:ext cx="1240972" cy="2394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Initial</a:t>
            </a:r>
          </a:p>
        </p:txBody>
      </p:sp>
      <p:sp>
        <p:nvSpPr>
          <p:cNvPr id="10" name="아래쪽 화살표[D] 9">
            <a:extLst>
              <a:ext uri="{FF2B5EF4-FFF2-40B4-BE49-F238E27FC236}">
                <a16:creationId xmlns:a16="http://schemas.microsoft.com/office/drawing/2014/main" id="{1F6C5347-8CBC-C79B-F261-4805FA8E73BE}"/>
              </a:ext>
            </a:extLst>
          </p:cNvPr>
          <p:cNvSpPr/>
          <p:nvPr/>
        </p:nvSpPr>
        <p:spPr>
          <a:xfrm>
            <a:off x="76200" y="1690688"/>
            <a:ext cx="1133475" cy="37521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dirty="0"/>
              <a:t>More lenited</a:t>
            </a:r>
          </a:p>
        </p:txBody>
      </p:sp>
      <p:sp>
        <p:nvSpPr>
          <p:cNvPr id="3" name="TextBox 2">
            <a:extLst>
              <a:ext uri="{FF2B5EF4-FFF2-40B4-BE49-F238E27FC236}">
                <a16:creationId xmlns:a16="http://schemas.microsoft.com/office/drawing/2014/main" id="{B928F5AC-6A54-787B-280C-C0EDC3953EDA}"/>
              </a:ext>
            </a:extLst>
          </p:cNvPr>
          <p:cNvSpPr txBox="1"/>
          <p:nvPr/>
        </p:nvSpPr>
        <p:spPr>
          <a:xfrm>
            <a:off x="1143001" y="5710019"/>
            <a:ext cx="2743200" cy="646331"/>
          </a:xfrm>
          <a:prstGeom prst="rect">
            <a:avLst/>
          </a:prstGeom>
          <a:noFill/>
          <a:ln w="38100">
            <a:solidFill>
              <a:srgbClr val="56B4EA"/>
            </a:solidFill>
          </a:ln>
        </p:spPr>
        <p:txBody>
          <a:bodyPr wrap="square" rtlCol="0">
            <a:spAutoFit/>
          </a:bodyPr>
          <a:lstStyle/>
          <a:p>
            <a:pPr algn="ctr"/>
            <a:r>
              <a:rPr lang="en-US" sz="3600" dirty="0" err="1"/>
              <a:t>NoBoundary</a:t>
            </a:r>
            <a:endParaRPr lang="en-US" dirty="0"/>
          </a:p>
        </p:txBody>
      </p:sp>
      <p:sp>
        <p:nvSpPr>
          <p:cNvPr id="5" name="TextBox 4">
            <a:extLst>
              <a:ext uri="{FF2B5EF4-FFF2-40B4-BE49-F238E27FC236}">
                <a16:creationId xmlns:a16="http://schemas.microsoft.com/office/drawing/2014/main" id="{AF3E24E0-B61B-3151-6DFF-45EA845C937A}"/>
              </a:ext>
            </a:extLst>
          </p:cNvPr>
          <p:cNvSpPr txBox="1"/>
          <p:nvPr/>
        </p:nvSpPr>
        <p:spPr>
          <a:xfrm>
            <a:off x="3809306" y="5831026"/>
            <a:ext cx="448370" cy="707886"/>
          </a:xfrm>
          <a:prstGeom prst="rect">
            <a:avLst/>
          </a:prstGeom>
          <a:noFill/>
        </p:spPr>
        <p:txBody>
          <a:bodyPr wrap="square">
            <a:spAutoFit/>
          </a:bodyPr>
          <a:lstStyle/>
          <a:p>
            <a:pPr algn="ctr"/>
            <a:r>
              <a:rPr lang="en-US" altLang="ko-Kore-US" sz="4000" dirty="0">
                <a:solidFill>
                  <a:srgbClr val="FF0000"/>
                </a:solidFill>
              </a:rPr>
              <a:t>✓</a:t>
            </a:r>
            <a:endParaRPr lang="en-US" sz="4000" dirty="0">
              <a:solidFill>
                <a:srgbClr val="FF0000"/>
              </a:solidFill>
            </a:endParaRPr>
          </a:p>
        </p:txBody>
      </p:sp>
    </p:spTree>
    <p:extLst>
      <p:ext uri="{BB962C8B-B14F-4D97-AF65-F5344CB8AC3E}">
        <p14:creationId xmlns:p14="http://schemas.microsoft.com/office/powerpoint/2010/main" val="11043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91C8B3EE-0C5A-3B09-019E-E19A11F253C5}"/>
              </a:ext>
            </a:extLst>
          </p:cNvPr>
          <p:cNvSpPr>
            <a:spLocks noGrp="1"/>
          </p:cNvSpPr>
          <p:nvPr>
            <p:ph type="sldNum" sz="quarter" idx="12"/>
          </p:nvPr>
        </p:nvSpPr>
        <p:spPr/>
        <p:txBody>
          <a:bodyPr/>
          <a:lstStyle/>
          <a:p>
            <a:fld id="{0312AF70-B12A-864A-9FFE-4D47E2A5E8BA}" type="slidenum">
              <a:rPr kumimoji="1" lang="ko-Kore-US" altLang="en-US" smtClean="0"/>
              <a:t>3</a:t>
            </a:fld>
            <a:endParaRPr kumimoji="1" lang="ko-Kore-US" altLang="en-US"/>
          </a:p>
        </p:txBody>
      </p:sp>
      <p:pic>
        <p:nvPicPr>
          <p:cNvPr id="10" name="그림 9" descr="라인, 타이포그래피이(가) 표시된 사진&#10;&#10;자동 생성된 설명">
            <a:extLst>
              <a:ext uri="{FF2B5EF4-FFF2-40B4-BE49-F238E27FC236}">
                <a16:creationId xmlns:a16="http://schemas.microsoft.com/office/drawing/2014/main" id="{53237C69-C3E1-5835-B069-CAD75E5E186C}"/>
              </a:ext>
            </a:extLst>
          </p:cNvPr>
          <p:cNvPicPr>
            <a:picLocks noChangeAspect="1"/>
          </p:cNvPicPr>
          <p:nvPr/>
        </p:nvPicPr>
        <p:blipFill>
          <a:blip r:embed="rId10"/>
          <a:stretch>
            <a:fillRect/>
          </a:stretch>
        </p:blipFill>
        <p:spPr>
          <a:xfrm>
            <a:off x="154688" y="1085727"/>
            <a:ext cx="7772400" cy="1354911"/>
          </a:xfrm>
          <a:prstGeom prst="rect">
            <a:avLst/>
          </a:prstGeom>
        </p:spPr>
      </p:pic>
      <p:sp>
        <p:nvSpPr>
          <p:cNvPr id="13" name="TextBox 12">
            <a:extLst>
              <a:ext uri="{FF2B5EF4-FFF2-40B4-BE49-F238E27FC236}">
                <a16:creationId xmlns:a16="http://schemas.microsoft.com/office/drawing/2014/main" id="{7AA920D5-8859-FB02-475B-8D7DF9A302DE}"/>
              </a:ext>
            </a:extLst>
          </p:cNvPr>
          <p:cNvSpPr txBox="1"/>
          <p:nvPr/>
        </p:nvSpPr>
        <p:spPr>
          <a:xfrm>
            <a:off x="0" y="0"/>
            <a:ext cx="6520442" cy="800219"/>
          </a:xfrm>
          <a:prstGeom prst="rect">
            <a:avLst/>
          </a:prstGeom>
          <a:noFill/>
        </p:spPr>
        <p:txBody>
          <a:bodyPr wrap="square" rtlCol="0">
            <a:spAutoFit/>
          </a:bodyPr>
          <a:lstStyle/>
          <a:p>
            <a:r>
              <a:rPr lang="en-US" sz="2800" dirty="0"/>
              <a:t>/k/ in word-initial position (&amp; phrase-initial)</a:t>
            </a:r>
            <a:endParaRPr lang="en-US" altLang="ko-Kore-US" sz="2800" dirty="0"/>
          </a:p>
          <a:p>
            <a:endParaRPr lang="en-US" dirty="0"/>
          </a:p>
        </p:txBody>
      </p:sp>
      <p:graphicFrame>
        <p:nvGraphicFramePr>
          <p:cNvPr id="14" name="표 13">
            <a:extLst>
              <a:ext uri="{FF2B5EF4-FFF2-40B4-BE49-F238E27FC236}">
                <a16:creationId xmlns:a16="http://schemas.microsoft.com/office/drawing/2014/main" id="{90C43517-CD69-E2CC-93FD-EF0C4F15EA88}"/>
              </a:ext>
            </a:extLst>
          </p:cNvPr>
          <p:cNvGraphicFramePr>
            <a:graphicFrameLocks noGrp="1"/>
          </p:cNvGraphicFramePr>
          <p:nvPr/>
        </p:nvGraphicFramePr>
        <p:xfrm>
          <a:off x="0" y="2779774"/>
          <a:ext cx="8100465" cy="370840"/>
        </p:xfrm>
        <a:graphic>
          <a:graphicData uri="http://schemas.openxmlformats.org/drawingml/2006/table">
            <a:tbl>
              <a:tblPr firstRow="1" bandRow="1">
                <a:tableStyleId>{5C22544A-7EE6-4342-B048-85BDC9FD1C3A}</a:tableStyleId>
              </a:tblPr>
              <a:tblGrid>
                <a:gridCol w="1179320">
                  <a:extLst>
                    <a:ext uri="{9D8B030D-6E8A-4147-A177-3AD203B41FA5}">
                      <a16:colId xmlns:a16="http://schemas.microsoft.com/office/drawing/2014/main" val="589578886"/>
                    </a:ext>
                  </a:extLst>
                </a:gridCol>
                <a:gridCol w="1170773">
                  <a:extLst>
                    <a:ext uri="{9D8B030D-6E8A-4147-A177-3AD203B41FA5}">
                      <a16:colId xmlns:a16="http://schemas.microsoft.com/office/drawing/2014/main" val="1588307349"/>
                    </a:ext>
                  </a:extLst>
                </a:gridCol>
                <a:gridCol w="1264778">
                  <a:extLst>
                    <a:ext uri="{9D8B030D-6E8A-4147-A177-3AD203B41FA5}">
                      <a16:colId xmlns:a16="http://schemas.microsoft.com/office/drawing/2014/main" val="2274551821"/>
                    </a:ext>
                  </a:extLst>
                </a:gridCol>
                <a:gridCol w="2384277">
                  <a:extLst>
                    <a:ext uri="{9D8B030D-6E8A-4147-A177-3AD203B41FA5}">
                      <a16:colId xmlns:a16="http://schemas.microsoft.com/office/drawing/2014/main" val="99541358"/>
                    </a:ext>
                  </a:extLst>
                </a:gridCol>
                <a:gridCol w="1838240">
                  <a:extLst>
                    <a:ext uri="{9D8B030D-6E8A-4147-A177-3AD203B41FA5}">
                      <a16:colId xmlns:a16="http://schemas.microsoft.com/office/drawing/2014/main" val="2130882311"/>
                    </a:ext>
                  </a:extLst>
                </a:gridCol>
                <a:gridCol w="263077">
                  <a:extLst>
                    <a:ext uri="{9D8B030D-6E8A-4147-A177-3AD203B41FA5}">
                      <a16:colId xmlns:a16="http://schemas.microsoft.com/office/drawing/2014/main" val="4231042764"/>
                    </a:ext>
                  </a:extLst>
                </a:gridCol>
              </a:tblGrid>
              <a:tr h="370840">
                <a:tc>
                  <a:txBody>
                    <a:bodyPr/>
                    <a:lstStyle/>
                    <a:p>
                      <a:r>
                        <a:rPr lang="en-US" dirty="0">
                          <a:solidFill>
                            <a:sysClr val="windowText" lastClr="000000"/>
                          </a:solidFill>
                        </a:rPr>
                        <a:t>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err="1">
                          <a:solidFill>
                            <a:sysClr val="windowText" lastClr="000000"/>
                          </a:solidFill>
                        </a:rPr>
                        <a:t>Ɔ</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284074"/>
                  </a:ext>
                </a:extLst>
              </a:tr>
            </a:tbl>
          </a:graphicData>
        </a:graphic>
      </p:graphicFrame>
      <p:sp>
        <p:nvSpPr>
          <p:cNvPr id="16" name="TextBox 15">
            <a:extLst>
              <a:ext uri="{FF2B5EF4-FFF2-40B4-BE49-F238E27FC236}">
                <a16:creationId xmlns:a16="http://schemas.microsoft.com/office/drawing/2014/main" id="{4F8E27F0-BB9D-A315-D1CE-B16917D30700}"/>
              </a:ext>
            </a:extLst>
          </p:cNvPr>
          <p:cNvSpPr txBox="1"/>
          <p:nvPr/>
        </p:nvSpPr>
        <p:spPr>
          <a:xfrm>
            <a:off x="0" y="572493"/>
            <a:ext cx="7704034" cy="369332"/>
          </a:xfrm>
          <a:prstGeom prst="rect">
            <a:avLst/>
          </a:prstGeom>
          <a:noFill/>
        </p:spPr>
        <p:txBody>
          <a:bodyPr wrap="square" rtlCol="0">
            <a:spAutoFit/>
          </a:bodyPr>
          <a:lstStyle/>
          <a:p>
            <a:r>
              <a:rPr lang="en-US" dirty="0"/>
              <a:t>/</a:t>
            </a:r>
            <a:r>
              <a:rPr lang="en-US" dirty="0" err="1"/>
              <a:t>ha.k’jo.e</a:t>
            </a:r>
            <a:r>
              <a:rPr lang="en-US" altLang="ko-Kore-US" dirty="0" err="1"/>
              <a:t>.</a:t>
            </a:r>
            <a:r>
              <a:rPr lang="en-US" altLang="ko-Kore-US" dirty="0" err="1">
                <a:solidFill>
                  <a:srgbClr val="56B4EA"/>
                </a:solidFill>
              </a:rPr>
              <a:t>s</a:t>
            </a:r>
            <a:r>
              <a:rPr lang="en-US" altLang="ko-Kore-US" b="0" dirty="0" err="1">
                <a:solidFill>
                  <a:srgbClr val="56B4EA"/>
                </a:solidFill>
              </a:rPr>
              <a:t>Ɔ</a:t>
            </a:r>
            <a:r>
              <a:rPr lang="en-US" altLang="ko-Kore-US" b="0" dirty="0">
                <a:solidFill>
                  <a:srgbClr val="56B4EA"/>
                </a:solidFill>
              </a:rPr>
              <a:t> # </a:t>
            </a:r>
            <a:r>
              <a:rPr lang="en-US" altLang="ko-Kore-US" b="0" dirty="0" err="1">
                <a:solidFill>
                  <a:srgbClr val="56B4EA"/>
                </a:solidFill>
              </a:rPr>
              <a:t>ki</a:t>
            </a:r>
            <a:r>
              <a:rPr lang="en-US" altLang="ko-Kore-US" b="0" dirty="0" err="1">
                <a:solidFill>
                  <a:sysClr val="windowText" lastClr="000000"/>
                </a:solidFill>
              </a:rPr>
              <a:t>.kwa.ne</a:t>
            </a:r>
            <a:r>
              <a:rPr lang="en-US" altLang="ko-Kore-US" dirty="0">
                <a:solidFill>
                  <a:sysClr val="windowText" lastClr="000000"/>
                </a:solidFill>
              </a:rPr>
              <a:t>/ ‘The school-L</a:t>
            </a:r>
            <a:r>
              <a:rPr lang="en-US" altLang="ko-Kore-US" sz="1200" dirty="0">
                <a:solidFill>
                  <a:sysClr val="windowText" lastClr="000000"/>
                </a:solidFill>
              </a:rPr>
              <a:t>OC </a:t>
            </a:r>
            <a:r>
              <a:rPr lang="en-US" altLang="ko-Kore-US" dirty="0">
                <a:solidFill>
                  <a:sysClr val="windowText" lastClr="000000"/>
                </a:solidFill>
              </a:rPr>
              <a:t>the institution-D</a:t>
            </a:r>
            <a:r>
              <a:rPr lang="en-US" altLang="ko-Kore-US" sz="1200" dirty="0">
                <a:solidFill>
                  <a:sysClr val="windowText" lastClr="000000"/>
                </a:solidFill>
              </a:rPr>
              <a:t>AT</a:t>
            </a:r>
            <a:r>
              <a:rPr lang="en-US" altLang="ko-Kore-US" dirty="0">
                <a:solidFill>
                  <a:sysClr val="windowText" lastClr="000000"/>
                </a:solidFill>
              </a:rPr>
              <a:t>’ </a:t>
            </a:r>
            <a:endParaRPr lang="en-US" altLang="ko-Kore-US" b="0" dirty="0">
              <a:solidFill>
                <a:sysClr val="windowText" lastClr="000000"/>
              </a:solidFill>
            </a:endParaRPr>
          </a:p>
        </p:txBody>
      </p:sp>
      <p:sp>
        <p:nvSpPr>
          <p:cNvPr id="18" name="직사각형 17">
            <a:extLst>
              <a:ext uri="{FF2B5EF4-FFF2-40B4-BE49-F238E27FC236}">
                <a16:creationId xmlns:a16="http://schemas.microsoft.com/office/drawing/2014/main" id="{63FEFCAB-75AA-EF94-068E-BFD77C60E4C4}"/>
              </a:ext>
            </a:extLst>
          </p:cNvPr>
          <p:cNvSpPr/>
          <p:nvPr/>
        </p:nvSpPr>
        <p:spPr>
          <a:xfrm>
            <a:off x="3613447" y="958016"/>
            <a:ext cx="2394248" cy="1811190"/>
          </a:xfrm>
          <a:prstGeom prst="rect">
            <a:avLst/>
          </a:prstGeom>
          <a:solidFill>
            <a:srgbClr val="5B9BD5">
              <a:alpha val="20000"/>
            </a:srgb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24" name="initial_ejs">
            <a:hlinkClick r:id="" action="ppaction://media"/>
            <a:extLst>
              <a:ext uri="{FF2B5EF4-FFF2-40B4-BE49-F238E27FC236}">
                <a16:creationId xmlns:a16="http://schemas.microsoft.com/office/drawing/2014/main" id="{F31C9341-74BD-05FB-97BA-CCE8D0A584B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673874" y="546096"/>
            <a:ext cx="422126" cy="422126"/>
          </a:xfrm>
          <a:prstGeom prst="rect">
            <a:avLst/>
          </a:prstGeom>
        </p:spPr>
      </p:pic>
      <p:pic>
        <p:nvPicPr>
          <p:cNvPr id="25" name="initial_2syll">
            <a:hlinkClick r:id="" action="ppaction://media"/>
            <a:extLst>
              <a:ext uri="{FF2B5EF4-FFF2-40B4-BE49-F238E27FC236}">
                <a16:creationId xmlns:a16="http://schemas.microsoft.com/office/drawing/2014/main" id="{CB5CA5FC-F9D1-8025-6891-E91E429AF6AD}"/>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202647" y="1221316"/>
            <a:ext cx="812800" cy="812800"/>
          </a:xfrm>
          <a:prstGeom prst="rect">
            <a:avLst/>
          </a:prstGeom>
        </p:spPr>
      </p:pic>
      <p:pic>
        <p:nvPicPr>
          <p:cNvPr id="27" name="그림 26" descr="스케치이(가) 표시된 사진&#10;&#10;자동 생성된 설명">
            <a:extLst>
              <a:ext uri="{FF2B5EF4-FFF2-40B4-BE49-F238E27FC236}">
                <a16:creationId xmlns:a16="http://schemas.microsoft.com/office/drawing/2014/main" id="{74285CA2-86A7-DA71-450B-D746A22A7870}"/>
              </a:ext>
            </a:extLst>
          </p:cNvPr>
          <p:cNvPicPr>
            <a:picLocks noChangeAspect="1"/>
          </p:cNvPicPr>
          <p:nvPr/>
        </p:nvPicPr>
        <p:blipFill>
          <a:blip r:embed="rId12"/>
          <a:stretch>
            <a:fillRect/>
          </a:stretch>
        </p:blipFill>
        <p:spPr>
          <a:xfrm>
            <a:off x="248693" y="4985276"/>
            <a:ext cx="7772400" cy="1321642"/>
          </a:xfrm>
          <a:prstGeom prst="rect">
            <a:avLst/>
          </a:prstGeom>
        </p:spPr>
      </p:pic>
      <p:graphicFrame>
        <p:nvGraphicFramePr>
          <p:cNvPr id="28" name="표 27">
            <a:extLst>
              <a:ext uri="{FF2B5EF4-FFF2-40B4-BE49-F238E27FC236}">
                <a16:creationId xmlns:a16="http://schemas.microsoft.com/office/drawing/2014/main" id="{FAA0BC5E-D575-0FAA-F574-78B2F4EDEBD9}"/>
              </a:ext>
            </a:extLst>
          </p:cNvPr>
          <p:cNvGraphicFramePr>
            <a:graphicFrameLocks noGrp="1"/>
          </p:cNvGraphicFramePr>
          <p:nvPr/>
        </p:nvGraphicFramePr>
        <p:xfrm>
          <a:off x="8547" y="6422350"/>
          <a:ext cx="8254290" cy="370840"/>
        </p:xfrm>
        <a:graphic>
          <a:graphicData uri="http://schemas.openxmlformats.org/drawingml/2006/table">
            <a:tbl>
              <a:tblPr firstRow="1" bandRow="1">
                <a:tableStyleId>{5C22544A-7EE6-4342-B048-85BDC9FD1C3A}</a:tableStyleId>
              </a:tblPr>
              <a:tblGrid>
                <a:gridCol w="297000">
                  <a:extLst>
                    <a:ext uri="{9D8B030D-6E8A-4147-A177-3AD203B41FA5}">
                      <a16:colId xmlns:a16="http://schemas.microsoft.com/office/drawing/2014/main" val="589578886"/>
                    </a:ext>
                  </a:extLst>
                </a:gridCol>
                <a:gridCol w="1622893">
                  <a:extLst>
                    <a:ext uri="{9D8B030D-6E8A-4147-A177-3AD203B41FA5}">
                      <a16:colId xmlns:a16="http://schemas.microsoft.com/office/drawing/2014/main" val="1588307349"/>
                    </a:ext>
                  </a:extLst>
                </a:gridCol>
                <a:gridCol w="3349930">
                  <a:extLst>
                    <a:ext uri="{9D8B030D-6E8A-4147-A177-3AD203B41FA5}">
                      <a16:colId xmlns:a16="http://schemas.microsoft.com/office/drawing/2014/main" val="2274551821"/>
                    </a:ext>
                  </a:extLst>
                </a:gridCol>
                <a:gridCol w="1258393">
                  <a:extLst>
                    <a:ext uri="{9D8B030D-6E8A-4147-A177-3AD203B41FA5}">
                      <a16:colId xmlns:a16="http://schemas.microsoft.com/office/drawing/2014/main" val="99541358"/>
                    </a:ext>
                  </a:extLst>
                </a:gridCol>
                <a:gridCol w="1458001">
                  <a:extLst>
                    <a:ext uri="{9D8B030D-6E8A-4147-A177-3AD203B41FA5}">
                      <a16:colId xmlns:a16="http://schemas.microsoft.com/office/drawing/2014/main" val="2130882311"/>
                    </a:ext>
                  </a:extLst>
                </a:gridCol>
                <a:gridCol w="268073">
                  <a:extLst>
                    <a:ext uri="{9D8B030D-6E8A-4147-A177-3AD203B41FA5}">
                      <a16:colId xmlns:a16="http://schemas.microsoft.com/office/drawing/2014/main" val="4231042764"/>
                    </a:ext>
                  </a:extLst>
                </a:gridCol>
              </a:tblGrid>
              <a:tr h="370840">
                <a:tc>
                  <a:txBody>
                    <a:bodyPr/>
                    <a:lstStyle/>
                    <a:p>
                      <a:r>
                        <a:rPr lang="en-US" dirty="0">
                          <a:solidFill>
                            <a:sysClr val="windowText" lastClr="000000"/>
                          </a:solidFill>
                        </a:rPr>
                        <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err="1">
                          <a:solidFill>
                            <a:sysClr val="windowText" lastClr="000000"/>
                          </a:solidFill>
                        </a:rPr>
                        <a:t>Ɔ</a:t>
                      </a:r>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ysClr val="windowText" lastClr="000000"/>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284074"/>
                  </a:ext>
                </a:extLst>
              </a:tr>
            </a:tbl>
          </a:graphicData>
        </a:graphic>
      </p:graphicFrame>
      <p:sp>
        <p:nvSpPr>
          <p:cNvPr id="29" name="TextBox 28">
            <a:extLst>
              <a:ext uri="{FF2B5EF4-FFF2-40B4-BE49-F238E27FC236}">
                <a16:creationId xmlns:a16="http://schemas.microsoft.com/office/drawing/2014/main" id="{AE19212B-424E-34FB-9453-6C9A4C91710F}"/>
              </a:ext>
            </a:extLst>
          </p:cNvPr>
          <p:cNvSpPr txBox="1"/>
          <p:nvPr/>
        </p:nvSpPr>
        <p:spPr>
          <a:xfrm>
            <a:off x="0" y="3842843"/>
            <a:ext cx="7588666" cy="523220"/>
          </a:xfrm>
          <a:prstGeom prst="rect">
            <a:avLst/>
          </a:prstGeom>
          <a:noFill/>
        </p:spPr>
        <p:txBody>
          <a:bodyPr wrap="square" rtlCol="0">
            <a:spAutoFit/>
          </a:bodyPr>
          <a:lstStyle/>
          <a:p>
            <a:r>
              <a:rPr lang="en-US" sz="2800" dirty="0"/>
              <a:t>/k/ in </a:t>
            </a:r>
            <a:r>
              <a:rPr lang="en-US" sz="2800" dirty="0">
                <a:solidFill>
                  <a:srgbClr val="56B4EA"/>
                </a:solidFill>
              </a:rPr>
              <a:t>word-medial</a:t>
            </a:r>
            <a:r>
              <a:rPr lang="en-US" sz="2800" dirty="0"/>
              <a:t> position (&amp; </a:t>
            </a:r>
            <a:r>
              <a:rPr lang="en-US" sz="2800" dirty="0">
                <a:solidFill>
                  <a:srgbClr val="56B4EA"/>
                </a:solidFill>
              </a:rPr>
              <a:t>phrase-medial</a:t>
            </a:r>
            <a:r>
              <a:rPr lang="en-US" sz="2800" dirty="0"/>
              <a:t>)</a:t>
            </a:r>
          </a:p>
        </p:txBody>
      </p:sp>
      <p:sp>
        <p:nvSpPr>
          <p:cNvPr id="30" name="TextBox 29">
            <a:extLst>
              <a:ext uri="{FF2B5EF4-FFF2-40B4-BE49-F238E27FC236}">
                <a16:creationId xmlns:a16="http://schemas.microsoft.com/office/drawing/2014/main" id="{064BE678-1737-87F1-5C7F-33BBEA60DFAA}"/>
              </a:ext>
            </a:extLst>
          </p:cNvPr>
          <p:cNvSpPr txBox="1"/>
          <p:nvPr/>
        </p:nvSpPr>
        <p:spPr>
          <a:xfrm>
            <a:off x="0" y="4481495"/>
            <a:ext cx="7704034" cy="369332"/>
          </a:xfrm>
          <a:prstGeom prst="rect">
            <a:avLst/>
          </a:prstGeom>
          <a:noFill/>
        </p:spPr>
        <p:txBody>
          <a:bodyPr wrap="square" rtlCol="0">
            <a:spAutoFit/>
          </a:bodyPr>
          <a:lstStyle/>
          <a:p>
            <a:r>
              <a:rPr lang="en-US" dirty="0"/>
              <a:t>/</a:t>
            </a:r>
            <a:r>
              <a:rPr lang="en-US" dirty="0" err="1"/>
              <a:t>tʃ</a:t>
            </a:r>
            <a:r>
              <a:rPr lang="en-US" altLang="ko-Kore-US" dirty="0" err="1"/>
              <a:t>ʰu.</a:t>
            </a:r>
            <a:r>
              <a:rPr lang="en-US" altLang="ko-Kore-US" dirty="0" err="1">
                <a:solidFill>
                  <a:srgbClr val="56B4EA"/>
                </a:solidFill>
              </a:rPr>
              <a:t>s</a:t>
            </a:r>
            <a:r>
              <a:rPr lang="en-US" altLang="ko-Kore-US" b="0" dirty="0" err="1">
                <a:solidFill>
                  <a:srgbClr val="56B4EA"/>
                </a:solidFill>
              </a:rPr>
              <a:t>Ɔ.ki</a:t>
            </a:r>
            <a:r>
              <a:rPr lang="en-US" altLang="ko-Kore-US" b="0" dirty="0" err="1">
                <a:solidFill>
                  <a:sysClr val="windowText" lastClr="000000"/>
                </a:solidFill>
              </a:rPr>
              <a:t>.ɾaŋ</a:t>
            </a:r>
            <a:r>
              <a:rPr lang="en-US" altLang="ko-Kore-US" dirty="0">
                <a:solidFill>
                  <a:sysClr val="windowText" lastClr="000000"/>
                </a:solidFill>
              </a:rPr>
              <a:t>/ ‘</a:t>
            </a:r>
            <a:r>
              <a:rPr lang="en-US" altLang="ko-Kore-US" i="1" dirty="0">
                <a:solidFill>
                  <a:sysClr val="windowText" lastClr="000000"/>
                </a:solidFill>
              </a:rPr>
              <a:t>Chuseok </a:t>
            </a:r>
            <a:r>
              <a:rPr lang="en-US" altLang="ko-Kore-US" dirty="0">
                <a:solidFill>
                  <a:sysClr val="windowText" lastClr="000000"/>
                </a:solidFill>
              </a:rPr>
              <a:t>(Korean Thanksgiving) and…’ </a:t>
            </a:r>
            <a:endParaRPr lang="en-US" altLang="ko-Kore-US" b="0" dirty="0">
              <a:solidFill>
                <a:sysClr val="windowText" lastClr="000000"/>
              </a:solidFill>
            </a:endParaRPr>
          </a:p>
        </p:txBody>
      </p:sp>
      <p:sp>
        <p:nvSpPr>
          <p:cNvPr id="31" name="직사각형 30">
            <a:extLst>
              <a:ext uri="{FF2B5EF4-FFF2-40B4-BE49-F238E27FC236}">
                <a16:creationId xmlns:a16="http://schemas.microsoft.com/office/drawing/2014/main" id="{97E2837B-CE30-31B5-40D7-A0484D3159A1}"/>
              </a:ext>
            </a:extLst>
          </p:cNvPr>
          <p:cNvSpPr/>
          <p:nvPr/>
        </p:nvSpPr>
        <p:spPr>
          <a:xfrm>
            <a:off x="5272756" y="4982000"/>
            <a:ext cx="1247686" cy="1811190"/>
          </a:xfrm>
          <a:prstGeom prst="rect">
            <a:avLst/>
          </a:prstGeom>
          <a:solidFill>
            <a:srgbClr val="5B9BD5">
              <a:alpha val="20000"/>
            </a:srgb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2" name="medial_ej">
            <a:hlinkClick r:id="" action="ppaction://media"/>
            <a:extLst>
              <a:ext uri="{FF2B5EF4-FFF2-40B4-BE49-F238E27FC236}">
                <a16:creationId xmlns:a16="http://schemas.microsoft.com/office/drawing/2014/main" id="{E2351B7A-EAEE-274F-4587-23FB199E9CB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063384" y="4447824"/>
            <a:ext cx="418744" cy="418744"/>
          </a:xfrm>
          <a:prstGeom prst="rect">
            <a:avLst/>
          </a:prstGeom>
        </p:spPr>
      </p:pic>
      <p:pic>
        <p:nvPicPr>
          <p:cNvPr id="33" name="medial_2syll">
            <a:hlinkClick r:id="" action="ppaction://media"/>
            <a:extLst>
              <a:ext uri="{FF2B5EF4-FFF2-40B4-BE49-F238E27FC236}">
                <a16:creationId xmlns:a16="http://schemas.microsoft.com/office/drawing/2014/main" id="{2F095987-B2D4-6DD6-BA66-746D43830794}"/>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365018" y="5239697"/>
            <a:ext cx="812800" cy="812800"/>
          </a:xfrm>
          <a:prstGeom prst="rect">
            <a:avLst/>
          </a:prstGeom>
        </p:spPr>
      </p:pic>
      <p:sp>
        <p:nvSpPr>
          <p:cNvPr id="2" name="TextBox 1">
            <a:extLst>
              <a:ext uri="{FF2B5EF4-FFF2-40B4-BE49-F238E27FC236}">
                <a16:creationId xmlns:a16="http://schemas.microsoft.com/office/drawing/2014/main" id="{EDD4989C-2419-489E-6D4B-7BEB20A840CB}"/>
              </a:ext>
            </a:extLst>
          </p:cNvPr>
          <p:cNvSpPr txBox="1"/>
          <p:nvPr/>
        </p:nvSpPr>
        <p:spPr>
          <a:xfrm>
            <a:off x="7927088" y="3377403"/>
            <a:ext cx="4023364" cy="1569660"/>
          </a:xfrm>
          <a:prstGeom prst="rect">
            <a:avLst/>
          </a:prstGeom>
          <a:noFill/>
          <a:ln w="38100">
            <a:solidFill>
              <a:schemeClr val="tx1">
                <a:lumMod val="50000"/>
                <a:lumOff val="50000"/>
              </a:schemeClr>
            </a:solidFill>
          </a:ln>
        </p:spPr>
        <p:txBody>
          <a:bodyPr wrap="square" rtlCol="0">
            <a:spAutoFit/>
          </a:bodyPr>
          <a:lstStyle/>
          <a:p>
            <a:r>
              <a:rPr lang="en-US" sz="2400" dirty="0"/>
              <a:t>The phonetic realization of lenis obstruents is conditioned by the </a:t>
            </a:r>
            <a:r>
              <a:rPr lang="en-US" sz="2400" dirty="0">
                <a:solidFill>
                  <a:srgbClr val="56B4EA"/>
                </a:solidFill>
              </a:rPr>
              <a:t>prosodic</a:t>
            </a:r>
            <a:r>
              <a:rPr lang="en-US" sz="2400" dirty="0"/>
              <a:t> position.</a:t>
            </a:r>
          </a:p>
          <a:p>
            <a:r>
              <a:rPr lang="en-US" sz="2400" dirty="0"/>
              <a:t>But is there anything else?</a:t>
            </a:r>
          </a:p>
        </p:txBody>
      </p:sp>
    </p:spTree>
    <p:extLst>
      <p:ext uri="{BB962C8B-B14F-4D97-AF65-F5344CB8AC3E}">
        <p14:creationId xmlns:p14="http://schemas.microsoft.com/office/powerpoint/2010/main" val="373116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5" fill="hold" display="0">
                  <p:stCondLst>
                    <p:cond delay="indefinite"/>
                  </p:stCondLst>
                  <p:endCondLst>
                    <p:cond evt="onStopAudio" delay="0">
                      <p:tgtEl>
                        <p:sldTgt/>
                      </p:tgtEl>
                    </p:cond>
                  </p:endCondLst>
                </p:cTn>
                <p:tgtEl>
                  <p:spTgt spid="24"/>
                </p:tgtEl>
              </p:cMediaNode>
            </p:audio>
            <p:audio>
              <p:cMediaNode vol="100000">
                <p:cTn id="16" fill="hold" display="0">
                  <p:stCondLst>
                    <p:cond delay="indefinite"/>
                  </p:stCondLst>
                  <p:endCondLst>
                    <p:cond evt="onStopAudio" delay="0">
                      <p:tgtEl>
                        <p:sldTgt/>
                      </p:tgtEl>
                    </p:cond>
                  </p:endCondLst>
                </p:cTn>
                <p:tgtEl>
                  <p:spTgt spid="25"/>
                </p:tgtEl>
              </p:cMediaNode>
            </p:audio>
            <p:audio>
              <p:cMediaNode vol="36364">
                <p:cTn id="17" fill="hold" display="0">
                  <p:stCondLst>
                    <p:cond delay="indefinite"/>
                  </p:stCondLst>
                  <p:endCondLst>
                    <p:cond evt="onStopAudio" delay="0">
                      <p:tgtEl>
                        <p:sldTgt/>
                      </p:tgtEl>
                    </p:cond>
                  </p:endCondLst>
                </p:cTn>
                <p:tgtEl>
                  <p:spTgt spid="32"/>
                </p:tgtEl>
              </p:cMediaNode>
            </p:audio>
            <p:audio>
              <p:cMediaNode vol="40909">
                <p:cTn id="18" fill="hold" display="0">
                  <p:stCondLst>
                    <p:cond delay="indefinite"/>
                  </p:stCondLst>
                  <p:endCondLst>
                    <p:cond evt="onStopAudio" delay="0">
                      <p:tgtEl>
                        <p:sldTgt/>
                      </p:tgtEl>
                    </p:cond>
                  </p:endCondLst>
                </p:cTn>
                <p:tgtEl>
                  <p:spTgt spid="33"/>
                </p:tgtEl>
              </p:cMediaNode>
            </p:audio>
          </p:childTnLst>
        </p:cTn>
      </p:par>
    </p:tnLst>
    <p:bldLst>
      <p:bldP spid="13" grpId="0"/>
      <p:bldP spid="29"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3A0F1F-5F19-D731-0904-6BE4455884A6}"/>
              </a:ext>
            </a:extLst>
          </p:cNvPr>
          <p:cNvSpPr>
            <a:spLocks noGrp="1"/>
          </p:cNvSpPr>
          <p:nvPr>
            <p:ph type="title"/>
          </p:nvPr>
        </p:nvSpPr>
        <p:spPr/>
        <p:txBody>
          <a:bodyPr/>
          <a:lstStyle/>
          <a:p>
            <a:r>
              <a:rPr lang="en-US" dirty="0">
                <a:solidFill>
                  <a:srgbClr val="56B4EA"/>
                </a:solidFill>
              </a:rPr>
              <a:t>More</a:t>
            </a:r>
            <a:r>
              <a:rPr lang="en-US" dirty="0"/>
              <a:t> </a:t>
            </a:r>
            <a:r>
              <a:rPr lang="en-US" dirty="0">
                <a:solidFill>
                  <a:srgbClr val="56B4EA"/>
                </a:solidFill>
              </a:rPr>
              <a:t>frequent/predictable</a:t>
            </a:r>
            <a:r>
              <a:rPr lang="en-US" dirty="0"/>
              <a:t> </a:t>
            </a:r>
            <a:r>
              <a:rPr lang="en-US" dirty="0">
                <a:sym typeface="Wingdings" pitchFamily="2" charset="2"/>
              </a:rPr>
              <a:t> More lenited</a:t>
            </a:r>
            <a:endParaRPr lang="en-US" dirty="0"/>
          </a:p>
        </p:txBody>
      </p:sp>
      <p:sp>
        <p:nvSpPr>
          <p:cNvPr id="4" name="슬라이드 번호 개체 틀 3">
            <a:extLst>
              <a:ext uri="{FF2B5EF4-FFF2-40B4-BE49-F238E27FC236}">
                <a16:creationId xmlns:a16="http://schemas.microsoft.com/office/drawing/2014/main" id="{B34BD7C8-9235-B7E0-82AF-EFA7459274D8}"/>
              </a:ext>
            </a:extLst>
          </p:cNvPr>
          <p:cNvSpPr>
            <a:spLocks noGrp="1"/>
          </p:cNvSpPr>
          <p:nvPr>
            <p:ph type="sldNum" sz="quarter" idx="12"/>
          </p:nvPr>
        </p:nvSpPr>
        <p:spPr/>
        <p:txBody>
          <a:bodyPr/>
          <a:lstStyle/>
          <a:p>
            <a:fld id="{0312AF70-B12A-864A-9FFE-4D47E2A5E8BA}" type="slidenum">
              <a:rPr kumimoji="1" lang="ko-Kore-US" altLang="en-US" smtClean="0"/>
              <a:t>30</a:t>
            </a:fld>
            <a:endParaRPr kumimoji="1" lang="ko-Kore-US" altLang="en-US"/>
          </a:p>
        </p:txBody>
      </p:sp>
      <p:pic>
        <p:nvPicPr>
          <p:cNvPr id="10" name="그림 9">
            <a:extLst>
              <a:ext uri="{FF2B5EF4-FFF2-40B4-BE49-F238E27FC236}">
                <a16:creationId xmlns:a16="http://schemas.microsoft.com/office/drawing/2014/main" id="{71F8B2AA-3B37-28AB-2519-C08A1533F0D4}"/>
              </a:ext>
            </a:extLst>
          </p:cNvPr>
          <p:cNvPicPr>
            <a:picLocks noChangeAspect="1"/>
          </p:cNvPicPr>
          <p:nvPr/>
        </p:nvPicPr>
        <p:blipFill>
          <a:blip r:embed="rId3"/>
          <a:stretch>
            <a:fillRect/>
          </a:stretch>
        </p:blipFill>
        <p:spPr>
          <a:xfrm>
            <a:off x="247650" y="1690687"/>
            <a:ext cx="5893227" cy="3636963"/>
          </a:xfrm>
          <a:prstGeom prst="rect">
            <a:avLst/>
          </a:prstGeom>
        </p:spPr>
      </p:pic>
      <p:pic>
        <p:nvPicPr>
          <p:cNvPr id="12" name="그림 11">
            <a:extLst>
              <a:ext uri="{FF2B5EF4-FFF2-40B4-BE49-F238E27FC236}">
                <a16:creationId xmlns:a16="http://schemas.microsoft.com/office/drawing/2014/main" id="{3E25F14F-FDDC-4080-1AB4-3029400739E6}"/>
              </a:ext>
            </a:extLst>
          </p:cNvPr>
          <p:cNvPicPr>
            <a:picLocks noChangeAspect="1"/>
          </p:cNvPicPr>
          <p:nvPr/>
        </p:nvPicPr>
        <p:blipFill>
          <a:blip r:embed="rId4"/>
          <a:stretch>
            <a:fillRect/>
          </a:stretch>
        </p:blipFill>
        <p:spPr>
          <a:xfrm>
            <a:off x="6051123" y="1690687"/>
            <a:ext cx="5893227" cy="3636963"/>
          </a:xfrm>
          <a:prstGeom prst="rect">
            <a:avLst/>
          </a:prstGeom>
        </p:spPr>
      </p:pic>
      <p:sp>
        <p:nvSpPr>
          <p:cNvPr id="13" name="아래쪽 화살표[D] 12">
            <a:extLst>
              <a:ext uri="{FF2B5EF4-FFF2-40B4-BE49-F238E27FC236}">
                <a16:creationId xmlns:a16="http://schemas.microsoft.com/office/drawing/2014/main" id="{09E56816-4289-E95A-59F9-B7F6439A896F}"/>
              </a:ext>
            </a:extLst>
          </p:cNvPr>
          <p:cNvSpPr/>
          <p:nvPr/>
        </p:nvSpPr>
        <p:spPr>
          <a:xfrm rot="16200000">
            <a:off x="2778240" y="4011046"/>
            <a:ext cx="1133475" cy="37521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t>More frequent</a:t>
            </a:r>
          </a:p>
        </p:txBody>
      </p:sp>
      <p:sp>
        <p:nvSpPr>
          <p:cNvPr id="14" name="아래쪽 화살표[D] 13">
            <a:extLst>
              <a:ext uri="{FF2B5EF4-FFF2-40B4-BE49-F238E27FC236}">
                <a16:creationId xmlns:a16="http://schemas.microsoft.com/office/drawing/2014/main" id="{244B17FB-CDD5-C46F-6BBC-0CA0EBC1F6D1}"/>
              </a:ext>
            </a:extLst>
          </p:cNvPr>
          <p:cNvSpPr/>
          <p:nvPr/>
        </p:nvSpPr>
        <p:spPr>
          <a:xfrm rot="16200000">
            <a:off x="8910978" y="4011046"/>
            <a:ext cx="1133475" cy="37521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t>More predictable</a:t>
            </a:r>
          </a:p>
        </p:txBody>
      </p:sp>
      <p:sp>
        <p:nvSpPr>
          <p:cNvPr id="3" name="TextBox 2">
            <a:extLst>
              <a:ext uri="{FF2B5EF4-FFF2-40B4-BE49-F238E27FC236}">
                <a16:creationId xmlns:a16="http://schemas.microsoft.com/office/drawing/2014/main" id="{3129BE22-D83B-8C4F-44A2-BE15D671984C}"/>
              </a:ext>
            </a:extLst>
          </p:cNvPr>
          <p:cNvSpPr txBox="1"/>
          <p:nvPr/>
        </p:nvSpPr>
        <p:spPr>
          <a:xfrm>
            <a:off x="5455701" y="6215746"/>
            <a:ext cx="1823385" cy="646331"/>
          </a:xfrm>
          <a:prstGeom prst="rect">
            <a:avLst/>
          </a:prstGeom>
          <a:noFill/>
          <a:ln w="38100">
            <a:solidFill>
              <a:srgbClr val="56B4EA"/>
            </a:solidFill>
          </a:ln>
        </p:spPr>
        <p:txBody>
          <a:bodyPr wrap="square" rtlCol="0">
            <a:spAutoFit/>
          </a:bodyPr>
          <a:lstStyle/>
          <a:p>
            <a:pPr algn="ctr"/>
            <a:r>
              <a:rPr lang="en-US" sz="3600" dirty="0" err="1"/>
              <a:t>LowInfo</a:t>
            </a:r>
            <a:endParaRPr lang="en-US" dirty="0"/>
          </a:p>
        </p:txBody>
      </p:sp>
      <p:sp>
        <p:nvSpPr>
          <p:cNvPr id="5" name="TextBox 4">
            <a:extLst>
              <a:ext uri="{FF2B5EF4-FFF2-40B4-BE49-F238E27FC236}">
                <a16:creationId xmlns:a16="http://schemas.microsoft.com/office/drawing/2014/main" id="{054CAFEE-8EAA-29AE-E163-B6F1E1568FD2}"/>
              </a:ext>
            </a:extLst>
          </p:cNvPr>
          <p:cNvSpPr txBox="1"/>
          <p:nvPr/>
        </p:nvSpPr>
        <p:spPr>
          <a:xfrm>
            <a:off x="7207668" y="6233729"/>
            <a:ext cx="448370" cy="707886"/>
          </a:xfrm>
          <a:prstGeom prst="rect">
            <a:avLst/>
          </a:prstGeom>
          <a:noFill/>
        </p:spPr>
        <p:txBody>
          <a:bodyPr wrap="square">
            <a:spAutoFit/>
          </a:bodyPr>
          <a:lstStyle/>
          <a:p>
            <a:pPr algn="ctr"/>
            <a:r>
              <a:rPr lang="en-US" altLang="ko-Kore-US" sz="4000" dirty="0">
                <a:solidFill>
                  <a:srgbClr val="FF0000"/>
                </a:solidFill>
              </a:rPr>
              <a:t>✓</a:t>
            </a:r>
            <a:endParaRPr lang="en-US" sz="4000" dirty="0">
              <a:solidFill>
                <a:srgbClr val="FF0000"/>
              </a:solidFill>
            </a:endParaRPr>
          </a:p>
        </p:txBody>
      </p:sp>
    </p:spTree>
    <p:extLst>
      <p:ext uri="{BB962C8B-B14F-4D97-AF65-F5344CB8AC3E}">
        <p14:creationId xmlns:p14="http://schemas.microsoft.com/office/powerpoint/2010/main" val="47783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3A0F1F-5F19-D731-0904-6BE4455884A6}"/>
              </a:ext>
            </a:extLst>
          </p:cNvPr>
          <p:cNvSpPr>
            <a:spLocks noGrp="1"/>
          </p:cNvSpPr>
          <p:nvPr>
            <p:ph type="title"/>
          </p:nvPr>
        </p:nvSpPr>
        <p:spPr/>
        <p:txBody>
          <a:bodyPr/>
          <a:lstStyle/>
          <a:p>
            <a:r>
              <a:rPr lang="en-US" sz="3600" dirty="0"/>
              <a:t>Opposite effects for preceding/</a:t>
            </a:r>
            <a:r>
              <a:rPr lang="en-US" sz="3600" dirty="0">
                <a:solidFill>
                  <a:srgbClr val="56B4EA"/>
                </a:solidFill>
              </a:rPr>
              <a:t>following</a:t>
            </a:r>
            <a:r>
              <a:rPr lang="en-US" sz="3600" dirty="0"/>
              <a:t> Vowel Height </a:t>
            </a:r>
            <a:endParaRPr lang="en-US" dirty="0"/>
          </a:p>
        </p:txBody>
      </p:sp>
      <p:pic>
        <p:nvPicPr>
          <p:cNvPr id="6" name="내용 개체 틀 5">
            <a:extLst>
              <a:ext uri="{FF2B5EF4-FFF2-40B4-BE49-F238E27FC236}">
                <a16:creationId xmlns:a16="http://schemas.microsoft.com/office/drawing/2014/main" id="{89305322-71D2-4202-6307-A558FBA6762A}"/>
              </a:ext>
            </a:extLst>
          </p:cNvPr>
          <p:cNvPicPr>
            <a:picLocks noGrp="1" noChangeAspect="1"/>
          </p:cNvPicPr>
          <p:nvPr>
            <p:ph idx="1"/>
          </p:nvPr>
        </p:nvPicPr>
        <p:blipFill>
          <a:blip r:embed="rId3"/>
          <a:stretch>
            <a:fillRect/>
          </a:stretch>
        </p:blipFill>
        <p:spPr>
          <a:xfrm>
            <a:off x="283029" y="1690688"/>
            <a:ext cx="5780041" cy="3567112"/>
          </a:xfrm>
        </p:spPr>
      </p:pic>
      <p:sp>
        <p:nvSpPr>
          <p:cNvPr id="4" name="슬라이드 번호 개체 틀 3">
            <a:extLst>
              <a:ext uri="{FF2B5EF4-FFF2-40B4-BE49-F238E27FC236}">
                <a16:creationId xmlns:a16="http://schemas.microsoft.com/office/drawing/2014/main" id="{B34BD7C8-9235-B7E0-82AF-EFA7459274D8}"/>
              </a:ext>
            </a:extLst>
          </p:cNvPr>
          <p:cNvSpPr>
            <a:spLocks noGrp="1"/>
          </p:cNvSpPr>
          <p:nvPr>
            <p:ph type="sldNum" sz="quarter" idx="12"/>
          </p:nvPr>
        </p:nvSpPr>
        <p:spPr/>
        <p:txBody>
          <a:bodyPr/>
          <a:lstStyle/>
          <a:p>
            <a:fld id="{0312AF70-B12A-864A-9FFE-4D47E2A5E8BA}" type="slidenum">
              <a:rPr kumimoji="1" lang="ko-Kore-US" altLang="en-US" smtClean="0"/>
              <a:t>31</a:t>
            </a:fld>
            <a:endParaRPr kumimoji="1" lang="ko-Kore-US" altLang="en-US"/>
          </a:p>
        </p:txBody>
      </p:sp>
      <p:pic>
        <p:nvPicPr>
          <p:cNvPr id="7" name="내용 개체 틀 9">
            <a:extLst>
              <a:ext uri="{FF2B5EF4-FFF2-40B4-BE49-F238E27FC236}">
                <a16:creationId xmlns:a16="http://schemas.microsoft.com/office/drawing/2014/main" id="{B68177E8-7016-5A36-D49E-AED89C598A2B}"/>
              </a:ext>
            </a:extLst>
          </p:cNvPr>
          <p:cNvPicPr>
            <a:picLocks noChangeAspect="1"/>
          </p:cNvPicPr>
          <p:nvPr/>
        </p:nvPicPr>
        <p:blipFill>
          <a:blip r:embed="rId4"/>
          <a:stretch>
            <a:fillRect/>
          </a:stretch>
        </p:blipFill>
        <p:spPr>
          <a:xfrm>
            <a:off x="5997621" y="1690688"/>
            <a:ext cx="5780042" cy="3567112"/>
          </a:xfrm>
          <a:prstGeom prst="rect">
            <a:avLst/>
          </a:prstGeom>
        </p:spPr>
      </p:pic>
      <p:sp>
        <p:nvSpPr>
          <p:cNvPr id="8" name="TextBox 7">
            <a:extLst>
              <a:ext uri="{FF2B5EF4-FFF2-40B4-BE49-F238E27FC236}">
                <a16:creationId xmlns:a16="http://schemas.microsoft.com/office/drawing/2014/main" id="{53F0BDDB-F5BC-1AEF-2828-1F5A2A2F3315}"/>
              </a:ext>
            </a:extLst>
          </p:cNvPr>
          <p:cNvSpPr txBox="1"/>
          <p:nvPr/>
        </p:nvSpPr>
        <p:spPr>
          <a:xfrm>
            <a:off x="732987" y="5442228"/>
            <a:ext cx="5862154" cy="769441"/>
          </a:xfrm>
          <a:prstGeom prst="rect">
            <a:avLst/>
          </a:prstGeom>
          <a:noFill/>
        </p:spPr>
        <p:txBody>
          <a:bodyPr wrap="square" rtlCol="0">
            <a:spAutoFit/>
          </a:bodyPr>
          <a:lstStyle/>
          <a:p>
            <a:r>
              <a:rPr lang="en-US" sz="4400" dirty="0">
                <a:solidFill>
                  <a:schemeClr val="accent1"/>
                </a:solidFill>
              </a:rPr>
              <a:t>More lenited after High</a:t>
            </a:r>
          </a:p>
        </p:txBody>
      </p:sp>
      <p:sp>
        <p:nvSpPr>
          <p:cNvPr id="3" name="TextBox 2">
            <a:extLst>
              <a:ext uri="{FF2B5EF4-FFF2-40B4-BE49-F238E27FC236}">
                <a16:creationId xmlns:a16="http://schemas.microsoft.com/office/drawing/2014/main" id="{DD7529EC-7235-91A9-05A4-3A7253A9C09D}"/>
              </a:ext>
            </a:extLst>
          </p:cNvPr>
          <p:cNvSpPr txBox="1"/>
          <p:nvPr/>
        </p:nvSpPr>
        <p:spPr>
          <a:xfrm>
            <a:off x="2436517" y="6211669"/>
            <a:ext cx="1974079" cy="646331"/>
          </a:xfrm>
          <a:prstGeom prst="rect">
            <a:avLst/>
          </a:prstGeom>
          <a:noFill/>
          <a:ln w="38100">
            <a:solidFill>
              <a:srgbClr val="56B4EA"/>
            </a:solidFill>
          </a:ln>
        </p:spPr>
        <p:txBody>
          <a:bodyPr wrap="square" rtlCol="0">
            <a:spAutoFit/>
          </a:bodyPr>
          <a:lstStyle/>
          <a:p>
            <a:pPr algn="ctr"/>
            <a:r>
              <a:rPr lang="en-US" sz="3600" dirty="0" err="1"/>
              <a:t>MinEffort</a:t>
            </a:r>
            <a:endParaRPr lang="en-US" dirty="0"/>
          </a:p>
        </p:txBody>
      </p:sp>
      <p:sp>
        <p:nvSpPr>
          <p:cNvPr id="5" name="TextBox 4">
            <a:extLst>
              <a:ext uri="{FF2B5EF4-FFF2-40B4-BE49-F238E27FC236}">
                <a16:creationId xmlns:a16="http://schemas.microsoft.com/office/drawing/2014/main" id="{3E613C5D-D4BD-F92F-CFBE-D1BA3016119B}"/>
              </a:ext>
            </a:extLst>
          </p:cNvPr>
          <p:cNvSpPr txBox="1"/>
          <p:nvPr/>
        </p:nvSpPr>
        <p:spPr>
          <a:xfrm>
            <a:off x="8494061" y="6211669"/>
            <a:ext cx="1974079" cy="646331"/>
          </a:xfrm>
          <a:prstGeom prst="rect">
            <a:avLst/>
          </a:prstGeom>
          <a:noFill/>
          <a:ln w="38100">
            <a:solidFill>
              <a:srgbClr val="56B4EA"/>
            </a:solidFill>
          </a:ln>
        </p:spPr>
        <p:txBody>
          <a:bodyPr wrap="square" rtlCol="0">
            <a:spAutoFit/>
          </a:bodyPr>
          <a:lstStyle/>
          <a:p>
            <a:pPr algn="ctr"/>
            <a:r>
              <a:rPr lang="en-US" sz="3600" dirty="0" err="1"/>
              <a:t>MinEffort</a:t>
            </a:r>
            <a:endParaRPr lang="en-US" dirty="0"/>
          </a:p>
        </p:txBody>
      </p:sp>
      <p:sp>
        <p:nvSpPr>
          <p:cNvPr id="11" name="TextBox 10">
            <a:extLst>
              <a:ext uri="{FF2B5EF4-FFF2-40B4-BE49-F238E27FC236}">
                <a16:creationId xmlns:a16="http://schemas.microsoft.com/office/drawing/2014/main" id="{9B06B79C-83F3-B00E-CA1B-9124F728CF97}"/>
              </a:ext>
            </a:extLst>
          </p:cNvPr>
          <p:cNvSpPr txBox="1"/>
          <p:nvPr/>
        </p:nvSpPr>
        <p:spPr>
          <a:xfrm>
            <a:off x="6329846" y="5471198"/>
            <a:ext cx="5862154" cy="769441"/>
          </a:xfrm>
          <a:prstGeom prst="rect">
            <a:avLst/>
          </a:prstGeom>
          <a:noFill/>
        </p:spPr>
        <p:txBody>
          <a:bodyPr wrap="square" rtlCol="0">
            <a:spAutoFit/>
          </a:bodyPr>
          <a:lstStyle/>
          <a:p>
            <a:r>
              <a:rPr lang="en-US" sz="4400" dirty="0">
                <a:solidFill>
                  <a:schemeClr val="accent1"/>
                </a:solidFill>
              </a:rPr>
              <a:t>More lenited before Low</a:t>
            </a:r>
          </a:p>
        </p:txBody>
      </p:sp>
      <p:sp>
        <p:nvSpPr>
          <p:cNvPr id="12" name="TextBox 11">
            <a:extLst>
              <a:ext uri="{FF2B5EF4-FFF2-40B4-BE49-F238E27FC236}">
                <a16:creationId xmlns:a16="http://schemas.microsoft.com/office/drawing/2014/main" id="{B2F87EA1-5D76-90FA-9A02-596ACC63FB50}"/>
              </a:ext>
            </a:extLst>
          </p:cNvPr>
          <p:cNvSpPr txBox="1"/>
          <p:nvPr/>
        </p:nvSpPr>
        <p:spPr>
          <a:xfrm>
            <a:off x="10377951" y="6211669"/>
            <a:ext cx="448370" cy="707886"/>
          </a:xfrm>
          <a:prstGeom prst="rect">
            <a:avLst/>
          </a:prstGeom>
          <a:noFill/>
        </p:spPr>
        <p:txBody>
          <a:bodyPr wrap="square">
            <a:spAutoFit/>
          </a:bodyPr>
          <a:lstStyle/>
          <a:p>
            <a:pPr algn="ctr"/>
            <a:r>
              <a:rPr lang="en-US" altLang="ko-Kore-US" sz="4000" dirty="0">
                <a:solidFill>
                  <a:srgbClr val="FF0000"/>
                </a:solidFill>
              </a:rPr>
              <a:t>✓</a:t>
            </a:r>
            <a:endParaRPr lang="en-US" sz="4000" dirty="0">
              <a:solidFill>
                <a:srgbClr val="FF0000"/>
              </a:solidFill>
            </a:endParaRPr>
          </a:p>
        </p:txBody>
      </p:sp>
      <p:sp>
        <p:nvSpPr>
          <p:cNvPr id="14" name="TextBox 13">
            <a:extLst>
              <a:ext uri="{FF2B5EF4-FFF2-40B4-BE49-F238E27FC236}">
                <a16:creationId xmlns:a16="http://schemas.microsoft.com/office/drawing/2014/main" id="{B494AB2F-5B7B-00FE-BC88-83D27E2712C7}"/>
              </a:ext>
            </a:extLst>
          </p:cNvPr>
          <p:cNvSpPr txBox="1"/>
          <p:nvPr/>
        </p:nvSpPr>
        <p:spPr>
          <a:xfrm>
            <a:off x="4343018" y="6196189"/>
            <a:ext cx="368233" cy="707886"/>
          </a:xfrm>
          <a:prstGeom prst="rect">
            <a:avLst/>
          </a:prstGeom>
          <a:noFill/>
        </p:spPr>
        <p:txBody>
          <a:bodyPr wrap="square">
            <a:spAutoFit/>
          </a:bodyPr>
          <a:lstStyle/>
          <a:p>
            <a:pPr algn="ctr"/>
            <a:r>
              <a:rPr lang="en-US" altLang="ko-Kore-US" sz="4000" dirty="0">
                <a:solidFill>
                  <a:srgbClr val="FF0000"/>
                </a:solidFill>
              </a:rPr>
              <a:t>✗</a:t>
            </a:r>
            <a:endParaRPr lang="en-US" sz="4000" dirty="0">
              <a:solidFill>
                <a:srgbClr val="FF0000"/>
              </a:solidFill>
            </a:endParaRPr>
          </a:p>
        </p:txBody>
      </p:sp>
    </p:spTree>
    <p:extLst>
      <p:ext uri="{BB962C8B-B14F-4D97-AF65-F5344CB8AC3E}">
        <p14:creationId xmlns:p14="http://schemas.microsoft.com/office/powerpoint/2010/main" val="399723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5" grpId="0" animBg="1"/>
      <p:bldP spid="11" grpId="0"/>
      <p:bldP spid="12"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F4A4597-9556-4C3C-71FB-36866F7FFCF2}"/>
              </a:ext>
            </a:extLst>
          </p:cNvPr>
          <p:cNvSpPr>
            <a:spLocks noGrp="1"/>
          </p:cNvSpPr>
          <p:nvPr>
            <p:ph type="title"/>
          </p:nvPr>
        </p:nvSpPr>
        <p:spPr/>
        <p:txBody>
          <a:bodyPr/>
          <a:lstStyle/>
          <a:p>
            <a:r>
              <a:rPr kumimoji="1" lang="en-US" altLang="ko-Kore-US" sz="4000" dirty="0"/>
              <a:t>Results: </a:t>
            </a:r>
            <a:r>
              <a:rPr kumimoji="1" lang="en-US" altLang="ko-Kore-US" sz="4000" dirty="0" err="1"/>
              <a:t>NoBoundary</a:t>
            </a:r>
            <a:r>
              <a:rPr kumimoji="1" lang="en-US" altLang="ko-Kore-US" sz="4000" dirty="0"/>
              <a:t>/</a:t>
            </a:r>
            <a:r>
              <a:rPr kumimoji="1" lang="en-US" altLang="ko-Kore-US" sz="4000" dirty="0" err="1"/>
              <a:t>MinEffort</a:t>
            </a:r>
            <a:r>
              <a:rPr kumimoji="1" lang="en-US" altLang="ko-Kore-US" sz="4000" dirty="0"/>
              <a:t>/</a:t>
            </a:r>
            <a:r>
              <a:rPr kumimoji="1" lang="en-US" altLang="ko-Kore-US" sz="4000" dirty="0" err="1"/>
              <a:t>LowInfo</a:t>
            </a:r>
            <a:endParaRPr kumimoji="1" lang="ko-Kore-US" altLang="en-US" dirty="0"/>
          </a:p>
        </p:txBody>
      </p:sp>
      <p:sp>
        <p:nvSpPr>
          <p:cNvPr id="4" name="슬라이드 번호 개체 틀 3">
            <a:extLst>
              <a:ext uri="{FF2B5EF4-FFF2-40B4-BE49-F238E27FC236}">
                <a16:creationId xmlns:a16="http://schemas.microsoft.com/office/drawing/2014/main" id="{CBF0406D-1981-0B23-54B7-92E1158FEB5C}"/>
              </a:ext>
            </a:extLst>
          </p:cNvPr>
          <p:cNvSpPr>
            <a:spLocks noGrp="1"/>
          </p:cNvSpPr>
          <p:nvPr>
            <p:ph type="sldNum" sz="quarter" idx="12"/>
          </p:nvPr>
        </p:nvSpPr>
        <p:spPr/>
        <p:txBody>
          <a:bodyPr/>
          <a:lstStyle/>
          <a:p>
            <a:fld id="{0312AF70-B12A-864A-9FFE-4D47E2A5E8BA}" type="slidenum">
              <a:rPr kumimoji="1" lang="ko-Kore-US" altLang="en-US" smtClean="0"/>
              <a:t>32</a:t>
            </a:fld>
            <a:endParaRPr kumimoji="1" lang="ko-Kore-US" altLang="en-US"/>
          </a:p>
        </p:txBody>
      </p:sp>
      <p:sp>
        <p:nvSpPr>
          <p:cNvPr id="5" name="내용 개체 틀 2">
            <a:extLst>
              <a:ext uri="{FF2B5EF4-FFF2-40B4-BE49-F238E27FC236}">
                <a16:creationId xmlns:a16="http://schemas.microsoft.com/office/drawing/2014/main" id="{037B9FAA-C1A8-8053-8A92-4EF143D7A10C}"/>
              </a:ext>
            </a:extLst>
          </p:cNvPr>
          <p:cNvSpPr txBox="1">
            <a:spLocks/>
          </p:cNvSpPr>
          <p:nvPr/>
        </p:nvSpPr>
        <p:spPr>
          <a:xfrm>
            <a:off x="838200" y="1563881"/>
            <a:ext cx="10515600" cy="2391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kumimoji="1" lang="en-US" altLang="ko-Kore-US" dirty="0"/>
          </a:p>
        </p:txBody>
      </p:sp>
      <p:graphicFrame>
        <p:nvGraphicFramePr>
          <p:cNvPr id="8" name="표 7">
            <a:extLst>
              <a:ext uri="{FF2B5EF4-FFF2-40B4-BE49-F238E27FC236}">
                <a16:creationId xmlns:a16="http://schemas.microsoft.com/office/drawing/2014/main" id="{DD0687F3-1B80-3816-6BC5-90288BF4F2FD}"/>
              </a:ext>
            </a:extLst>
          </p:cNvPr>
          <p:cNvGraphicFramePr>
            <a:graphicFrameLocks noGrp="1"/>
          </p:cNvGraphicFramePr>
          <p:nvPr>
            <p:extLst>
              <p:ext uri="{D42A27DB-BD31-4B8C-83A1-F6EECF244321}">
                <p14:modId xmlns:p14="http://schemas.microsoft.com/office/powerpoint/2010/main" val="4071440702"/>
              </p:ext>
            </p:extLst>
          </p:nvPr>
        </p:nvGraphicFramePr>
        <p:xfrm>
          <a:off x="838200" y="1563881"/>
          <a:ext cx="10515601" cy="4195081"/>
        </p:xfrm>
        <a:graphic>
          <a:graphicData uri="http://schemas.openxmlformats.org/drawingml/2006/table">
            <a:tbl>
              <a:tblPr firstRow="1" bandRow="1">
                <a:tableStyleId>{5C22544A-7EE6-4342-B048-85BDC9FD1C3A}</a:tableStyleId>
              </a:tblPr>
              <a:tblGrid>
                <a:gridCol w="1785257">
                  <a:extLst>
                    <a:ext uri="{9D8B030D-6E8A-4147-A177-3AD203B41FA5}">
                      <a16:colId xmlns:a16="http://schemas.microsoft.com/office/drawing/2014/main" val="474781092"/>
                    </a:ext>
                  </a:extLst>
                </a:gridCol>
                <a:gridCol w="5792030">
                  <a:extLst>
                    <a:ext uri="{9D8B030D-6E8A-4147-A177-3AD203B41FA5}">
                      <a16:colId xmlns:a16="http://schemas.microsoft.com/office/drawing/2014/main" val="229832556"/>
                    </a:ext>
                  </a:extLst>
                </a:gridCol>
                <a:gridCol w="2938314">
                  <a:extLst>
                    <a:ext uri="{9D8B030D-6E8A-4147-A177-3AD203B41FA5}">
                      <a16:colId xmlns:a16="http://schemas.microsoft.com/office/drawing/2014/main" val="3818622814"/>
                    </a:ext>
                  </a:extLst>
                </a:gridCol>
              </a:tblGrid>
              <a:tr h="485292">
                <a:tc>
                  <a:txBody>
                    <a:bodyPr/>
                    <a:lstStyle/>
                    <a:p>
                      <a:r>
                        <a:rPr lang="en-US" sz="2400" dirty="0">
                          <a:solidFill>
                            <a:sysClr val="windowText" lastClr="000000"/>
                          </a:solidFill>
                        </a:rPr>
                        <a:t>Perspectives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Predictions (X &gt; Y: X is more lenited than 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Found?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6120501"/>
                  </a:ext>
                </a:extLst>
              </a:tr>
              <a:tr h="737570">
                <a:tc>
                  <a:txBody>
                    <a:bodyPr/>
                    <a:lstStyle/>
                    <a:p>
                      <a:r>
                        <a:rPr lang="en-US" sz="2400" dirty="0" err="1">
                          <a:solidFill>
                            <a:sysClr val="windowText" lastClr="000000"/>
                          </a:solidFill>
                        </a:rPr>
                        <a:t>NoBoundary</a:t>
                      </a:r>
                      <a:endParaRPr lang="en-US" sz="24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Medial &gt; Initial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573547"/>
                  </a:ext>
                </a:extLst>
              </a:tr>
              <a:tr h="737570">
                <a:tc>
                  <a:txBody>
                    <a:bodyPr/>
                    <a:lstStyle/>
                    <a:p>
                      <a:r>
                        <a:rPr lang="en-US" sz="2400" dirty="0" err="1">
                          <a:solidFill>
                            <a:sysClr val="windowText" lastClr="000000"/>
                          </a:solidFill>
                        </a:rPr>
                        <a:t>LowInfo</a:t>
                      </a:r>
                      <a:endParaRPr lang="en-US" sz="24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Frequent word</a:t>
                      </a:r>
                    </a:p>
                    <a:p>
                      <a:endParaRPr lang="en-US" sz="2400" dirty="0">
                        <a:solidFill>
                          <a:sysClr val="windowText" lastClr="000000"/>
                        </a:solidFill>
                      </a:endParaRPr>
                    </a:p>
                    <a:p>
                      <a:r>
                        <a:rPr lang="en-US" sz="2400" dirty="0">
                          <a:solidFill>
                            <a:sysClr val="windowText" lastClr="000000"/>
                          </a:solidFill>
                        </a:rPr>
                        <a:t>Predictable context </a:t>
                      </a:r>
                    </a:p>
                    <a:p>
                      <a:endParaRPr lang="en-US" sz="24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ore-US" sz="2400" dirty="0">
                          <a:solidFill>
                            <a:sysClr val="windowText" lastClr="000000"/>
                          </a:solidFill>
                        </a:rPr>
                        <a:t>✓</a:t>
                      </a:r>
                    </a:p>
                    <a:p>
                      <a:endParaRPr lang="en-US" sz="2400" dirty="0">
                        <a:solidFill>
                          <a:sysClr val="windowText" lastClr="000000"/>
                        </a:solidFill>
                      </a:endParaRPr>
                    </a:p>
                    <a:p>
                      <a:r>
                        <a:rPr lang="en-US" altLang="ko-Kore-US" sz="2400" dirty="0">
                          <a:solidFill>
                            <a:sysClr val="windowText" lastClr="000000"/>
                          </a:solidFill>
                        </a:rPr>
                        <a:t>✓</a:t>
                      </a:r>
                      <a:endParaRPr lang="en-US" sz="24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7974521"/>
                  </a:ext>
                </a:extLst>
              </a:tr>
              <a:tr h="1417739">
                <a:tc>
                  <a:txBody>
                    <a:bodyPr/>
                    <a:lstStyle/>
                    <a:p>
                      <a:r>
                        <a:rPr lang="en-US" sz="2400" dirty="0" err="1">
                          <a:solidFill>
                            <a:sysClr val="windowText" lastClr="000000"/>
                          </a:solidFill>
                        </a:rPr>
                        <a:t>MinEffort</a:t>
                      </a:r>
                      <a:endParaRPr lang="en-US" sz="24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Preceding Vowel height: Low &gt; Mid &gt;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ore-US" sz="240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ore-US" sz="2400" dirty="0">
                          <a:solidFill>
                            <a:sysClr val="windowText" lastClr="000000"/>
                          </a:solidFill>
                        </a:rPr>
                        <a:t>Following Vowel height: Low &gt; Mid &gt; High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ko-Kore-US" sz="2400" dirty="0">
                          <a:solidFill>
                            <a:sysClr val="windowText" lastClr="000000"/>
                          </a:solidFill>
                        </a:rPr>
                        <a:t>✗  High &gt;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ore-US" sz="240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ore-US" sz="2400" dirty="0">
                          <a:solidFill>
                            <a:sysClr val="windowText" lastClr="000000"/>
                          </a:solidFill>
                        </a:rPr>
                        <a:t>✓  Low &gt; others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0539400"/>
                  </a:ext>
                </a:extLst>
              </a:tr>
            </a:tbl>
          </a:graphicData>
        </a:graphic>
      </p:graphicFrame>
    </p:spTree>
    <p:extLst>
      <p:ext uri="{BB962C8B-B14F-4D97-AF65-F5344CB8AC3E}">
        <p14:creationId xmlns:p14="http://schemas.microsoft.com/office/powerpoint/2010/main" val="2560332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3A0F1F-5F19-D731-0904-6BE4455884A6}"/>
              </a:ext>
            </a:extLst>
          </p:cNvPr>
          <p:cNvSpPr>
            <a:spLocks noGrp="1"/>
          </p:cNvSpPr>
          <p:nvPr>
            <p:ph type="title"/>
          </p:nvPr>
        </p:nvSpPr>
        <p:spPr/>
        <p:txBody>
          <a:bodyPr/>
          <a:lstStyle/>
          <a:p>
            <a:r>
              <a:rPr lang="en-US" dirty="0"/>
              <a:t>Following vowel height X </a:t>
            </a:r>
            <a:r>
              <a:rPr lang="en-US" dirty="0" err="1"/>
              <a:t>LowInfo</a:t>
            </a:r>
            <a:endParaRPr lang="en-US" dirty="0"/>
          </a:p>
        </p:txBody>
      </p:sp>
      <p:pic>
        <p:nvPicPr>
          <p:cNvPr id="6" name="내용 개체 틀 5">
            <a:extLst>
              <a:ext uri="{FF2B5EF4-FFF2-40B4-BE49-F238E27FC236}">
                <a16:creationId xmlns:a16="http://schemas.microsoft.com/office/drawing/2014/main" id="{27742E9E-78E1-7670-0EDB-A5515B2C4820}"/>
              </a:ext>
            </a:extLst>
          </p:cNvPr>
          <p:cNvPicPr>
            <a:picLocks noGrp="1" noChangeAspect="1"/>
          </p:cNvPicPr>
          <p:nvPr>
            <p:ph idx="1"/>
          </p:nvPr>
        </p:nvPicPr>
        <p:blipFill>
          <a:blip r:embed="rId2"/>
          <a:stretch>
            <a:fillRect/>
          </a:stretch>
        </p:blipFill>
        <p:spPr>
          <a:xfrm>
            <a:off x="148360" y="1627335"/>
            <a:ext cx="5765331" cy="3558033"/>
          </a:xfrm>
        </p:spPr>
      </p:pic>
      <p:sp>
        <p:nvSpPr>
          <p:cNvPr id="4" name="슬라이드 번호 개체 틀 3">
            <a:extLst>
              <a:ext uri="{FF2B5EF4-FFF2-40B4-BE49-F238E27FC236}">
                <a16:creationId xmlns:a16="http://schemas.microsoft.com/office/drawing/2014/main" id="{B34BD7C8-9235-B7E0-82AF-EFA7459274D8}"/>
              </a:ext>
            </a:extLst>
          </p:cNvPr>
          <p:cNvSpPr>
            <a:spLocks noGrp="1"/>
          </p:cNvSpPr>
          <p:nvPr>
            <p:ph type="sldNum" sz="quarter" idx="12"/>
          </p:nvPr>
        </p:nvSpPr>
        <p:spPr/>
        <p:txBody>
          <a:bodyPr/>
          <a:lstStyle/>
          <a:p>
            <a:fld id="{0312AF70-B12A-864A-9FFE-4D47E2A5E8BA}" type="slidenum">
              <a:rPr kumimoji="1" lang="ko-Kore-US" altLang="en-US" smtClean="0"/>
              <a:t>33</a:t>
            </a:fld>
            <a:endParaRPr kumimoji="1" lang="ko-Kore-US" altLang="en-US"/>
          </a:p>
        </p:txBody>
      </p:sp>
      <p:pic>
        <p:nvPicPr>
          <p:cNvPr id="8" name="그림 7">
            <a:extLst>
              <a:ext uri="{FF2B5EF4-FFF2-40B4-BE49-F238E27FC236}">
                <a16:creationId xmlns:a16="http://schemas.microsoft.com/office/drawing/2014/main" id="{92B653F9-F9C9-B7CB-D402-F20CF35696A9}"/>
              </a:ext>
            </a:extLst>
          </p:cNvPr>
          <p:cNvPicPr>
            <a:picLocks noChangeAspect="1"/>
          </p:cNvPicPr>
          <p:nvPr/>
        </p:nvPicPr>
        <p:blipFill>
          <a:blip r:embed="rId3"/>
          <a:stretch>
            <a:fillRect/>
          </a:stretch>
        </p:blipFill>
        <p:spPr>
          <a:xfrm>
            <a:off x="5934859" y="1590985"/>
            <a:ext cx="6257141" cy="3861550"/>
          </a:xfrm>
          <a:prstGeom prst="rect">
            <a:avLst/>
          </a:prstGeom>
        </p:spPr>
      </p:pic>
      <p:sp>
        <p:nvSpPr>
          <p:cNvPr id="3" name="TextBox 2">
            <a:extLst>
              <a:ext uri="{FF2B5EF4-FFF2-40B4-BE49-F238E27FC236}">
                <a16:creationId xmlns:a16="http://schemas.microsoft.com/office/drawing/2014/main" id="{27C857EA-ED7D-112C-3F8B-2B1B23213B96}"/>
              </a:ext>
            </a:extLst>
          </p:cNvPr>
          <p:cNvSpPr txBox="1"/>
          <p:nvPr/>
        </p:nvSpPr>
        <p:spPr>
          <a:xfrm>
            <a:off x="600634" y="5661878"/>
            <a:ext cx="9961546" cy="1200329"/>
          </a:xfrm>
          <a:prstGeom prst="rect">
            <a:avLst/>
          </a:prstGeom>
          <a:noFill/>
          <a:ln w="38100">
            <a:solidFill>
              <a:srgbClr val="56B4EA"/>
            </a:solidFill>
          </a:ln>
        </p:spPr>
        <p:txBody>
          <a:bodyPr wrap="square" rtlCol="0">
            <a:spAutoFit/>
          </a:bodyPr>
          <a:lstStyle/>
          <a:p>
            <a:r>
              <a:rPr lang="en-US" altLang="ko-Kore-US" sz="2400" dirty="0" err="1"/>
              <a:t>MinEffort</a:t>
            </a:r>
            <a:r>
              <a:rPr lang="en-US" altLang="ko-Kore-US" sz="2400" dirty="0"/>
              <a:t>-planning: the following </a:t>
            </a:r>
            <a:r>
              <a:rPr lang="en-US" altLang="ko-Kore-US" sz="2400" b="1" dirty="0">
                <a:solidFill>
                  <a:srgbClr val="C00000"/>
                </a:solidFill>
              </a:rPr>
              <a:t>low</a:t>
            </a:r>
            <a:r>
              <a:rPr lang="en-US" altLang="ko-Kore-US" sz="2400" dirty="0"/>
              <a:t> vowel effect on the degree of lenition is more extreme when the following vowel is </a:t>
            </a:r>
          </a:p>
          <a:p>
            <a:r>
              <a:rPr lang="en-US" altLang="ko-Kore-US" sz="2400" dirty="0"/>
              <a:t>in a more </a:t>
            </a:r>
            <a:r>
              <a:rPr lang="en-US" altLang="ko-Kore-US" sz="2400" dirty="0">
                <a:solidFill>
                  <a:srgbClr val="56B4EA"/>
                </a:solidFill>
              </a:rPr>
              <a:t>frequent</a:t>
            </a:r>
            <a:r>
              <a:rPr lang="en-US" altLang="ko-Kore-US" sz="2400" dirty="0"/>
              <a:t> word or in a more </a:t>
            </a:r>
            <a:r>
              <a:rPr lang="en-US" altLang="ko-Kore-US" sz="2400" dirty="0">
                <a:solidFill>
                  <a:srgbClr val="56B4EA"/>
                </a:solidFill>
              </a:rPr>
              <a:t>predictable</a:t>
            </a:r>
            <a:r>
              <a:rPr lang="en-US" altLang="ko-Kore-US" sz="2400" dirty="0"/>
              <a:t> syllable</a:t>
            </a:r>
          </a:p>
        </p:txBody>
      </p:sp>
      <p:sp>
        <p:nvSpPr>
          <p:cNvPr id="5" name="직사각형 4">
            <a:extLst>
              <a:ext uri="{FF2B5EF4-FFF2-40B4-BE49-F238E27FC236}">
                <a16:creationId xmlns:a16="http://schemas.microsoft.com/office/drawing/2014/main" id="{B6BE2A66-296C-C7C3-34F0-7DB7C83E30A1}"/>
              </a:ext>
            </a:extLst>
          </p:cNvPr>
          <p:cNvSpPr/>
          <p:nvPr/>
        </p:nvSpPr>
        <p:spPr>
          <a:xfrm>
            <a:off x="1075765" y="2033899"/>
            <a:ext cx="618564" cy="1228040"/>
          </a:xfrm>
          <a:prstGeom prst="rect">
            <a:avLst/>
          </a:prstGeom>
          <a:noFill/>
          <a:ln w="38100">
            <a:solidFill>
              <a:schemeClr val="tx1">
                <a:lumMod val="50000"/>
                <a:lumOff val="5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직사각형 6">
            <a:extLst>
              <a:ext uri="{FF2B5EF4-FFF2-40B4-BE49-F238E27FC236}">
                <a16:creationId xmlns:a16="http://schemas.microsoft.com/office/drawing/2014/main" id="{D2E45D4F-50DA-3016-1BB0-D19FED3AA01E}"/>
              </a:ext>
            </a:extLst>
          </p:cNvPr>
          <p:cNvSpPr/>
          <p:nvPr/>
        </p:nvSpPr>
        <p:spPr>
          <a:xfrm>
            <a:off x="6947647" y="2033899"/>
            <a:ext cx="618564" cy="1085819"/>
          </a:xfrm>
          <a:prstGeom prst="rect">
            <a:avLst/>
          </a:prstGeom>
          <a:noFill/>
          <a:ln w="38100">
            <a:solidFill>
              <a:schemeClr val="tx1">
                <a:lumMod val="50000"/>
                <a:lumOff val="5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직사각형 8">
            <a:extLst>
              <a:ext uri="{FF2B5EF4-FFF2-40B4-BE49-F238E27FC236}">
                <a16:creationId xmlns:a16="http://schemas.microsoft.com/office/drawing/2014/main" id="{B1D4C501-FD79-7319-94D6-22A8C42AD16F}"/>
              </a:ext>
            </a:extLst>
          </p:cNvPr>
          <p:cNvSpPr/>
          <p:nvPr/>
        </p:nvSpPr>
        <p:spPr>
          <a:xfrm>
            <a:off x="4996429" y="2350719"/>
            <a:ext cx="618564" cy="1871657"/>
          </a:xfrm>
          <a:prstGeom prst="rect">
            <a:avLst/>
          </a:prstGeom>
          <a:noFill/>
          <a:ln w="38100">
            <a:solidFill>
              <a:schemeClr val="tx1">
                <a:lumMod val="50000"/>
                <a:lumOff val="5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직사각형 9">
            <a:extLst>
              <a:ext uri="{FF2B5EF4-FFF2-40B4-BE49-F238E27FC236}">
                <a16:creationId xmlns:a16="http://schemas.microsoft.com/office/drawing/2014/main" id="{EF4EA0D1-CBC5-4E21-6FA6-475D16651D17}"/>
              </a:ext>
            </a:extLst>
          </p:cNvPr>
          <p:cNvSpPr/>
          <p:nvPr/>
        </p:nvSpPr>
        <p:spPr>
          <a:xfrm>
            <a:off x="11271724" y="2509874"/>
            <a:ext cx="618564" cy="1871657"/>
          </a:xfrm>
          <a:prstGeom prst="rect">
            <a:avLst/>
          </a:prstGeom>
          <a:noFill/>
          <a:ln w="38100">
            <a:solidFill>
              <a:schemeClr val="tx1">
                <a:lumMod val="50000"/>
                <a:lumOff val="5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20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CDD619A-BE96-E116-FCA2-6CE8DA54C8BA}"/>
              </a:ext>
            </a:extLst>
          </p:cNvPr>
          <p:cNvSpPr txBox="1"/>
          <p:nvPr/>
        </p:nvSpPr>
        <p:spPr>
          <a:xfrm>
            <a:off x="1120972" y="5869459"/>
            <a:ext cx="3052819" cy="938719"/>
          </a:xfrm>
          <a:prstGeom prst="rect">
            <a:avLst/>
          </a:prstGeom>
          <a:noFill/>
        </p:spPr>
        <p:txBody>
          <a:bodyPr wrap="square" rtlCol="0">
            <a:spAutoFit/>
          </a:bodyPr>
          <a:lstStyle/>
          <a:p>
            <a:r>
              <a:rPr kumimoji="1" lang="en-US" altLang="ko-Kore-US" sz="5500" dirty="0"/>
              <a:t>/b/        a     </a:t>
            </a:r>
            <a:endParaRPr kumimoji="1" lang="ko-Kore-US" altLang="en-US" sz="5500" dirty="0"/>
          </a:p>
        </p:txBody>
      </p:sp>
      <p:sp>
        <p:nvSpPr>
          <p:cNvPr id="2" name="제목 1">
            <a:extLst>
              <a:ext uri="{FF2B5EF4-FFF2-40B4-BE49-F238E27FC236}">
                <a16:creationId xmlns:a16="http://schemas.microsoft.com/office/drawing/2014/main" id="{8C46CCB3-44E7-7445-8CAC-42BAC304393A}"/>
              </a:ext>
            </a:extLst>
          </p:cNvPr>
          <p:cNvSpPr>
            <a:spLocks noGrp="1"/>
          </p:cNvSpPr>
          <p:nvPr>
            <p:ph type="title"/>
          </p:nvPr>
        </p:nvSpPr>
        <p:spPr/>
        <p:txBody>
          <a:bodyPr/>
          <a:lstStyle/>
          <a:p>
            <a:r>
              <a:rPr kumimoji="1" lang="en-US" altLang="ko-Kore-US" dirty="0" err="1"/>
              <a:t>MinEffort</a:t>
            </a:r>
            <a:r>
              <a:rPr kumimoji="1" lang="en-US" altLang="ko-Kore-US" dirty="0"/>
              <a:t>-planning (following vowel height)</a:t>
            </a:r>
            <a:endParaRPr kumimoji="1" lang="ko-Kore-US" altLang="en-US" dirty="0"/>
          </a:p>
        </p:txBody>
      </p:sp>
      <p:sp>
        <p:nvSpPr>
          <p:cNvPr id="3" name="내용 개체 틀 2">
            <a:extLst>
              <a:ext uri="{FF2B5EF4-FFF2-40B4-BE49-F238E27FC236}">
                <a16:creationId xmlns:a16="http://schemas.microsoft.com/office/drawing/2014/main" id="{7E6284F2-EF63-DD50-67D8-A6CD81B9DF0A}"/>
              </a:ext>
            </a:extLst>
          </p:cNvPr>
          <p:cNvSpPr>
            <a:spLocks noGrp="1"/>
          </p:cNvSpPr>
          <p:nvPr>
            <p:ph idx="1"/>
          </p:nvPr>
        </p:nvSpPr>
        <p:spPr/>
        <p:txBody>
          <a:bodyPr/>
          <a:lstStyle/>
          <a:p>
            <a:r>
              <a:rPr kumimoji="1" lang="en-US" altLang="ko-Kore-US" dirty="0"/>
              <a:t>More lenition in </a:t>
            </a:r>
            <a:r>
              <a:rPr kumimoji="1" lang="en-US" altLang="ko-Kore-US" dirty="0">
                <a:solidFill>
                  <a:srgbClr val="56B4EA"/>
                </a:solidFill>
              </a:rPr>
              <a:t>anticipation</a:t>
            </a:r>
            <a:r>
              <a:rPr kumimoji="1" lang="en-US" altLang="ko-Kore-US" dirty="0"/>
              <a:t> of the following </a:t>
            </a:r>
            <a:r>
              <a:rPr kumimoji="1" lang="en-US" altLang="ko-Kore-US" dirty="0">
                <a:solidFill>
                  <a:srgbClr val="56B4EA"/>
                </a:solidFill>
              </a:rPr>
              <a:t>low vowel</a:t>
            </a:r>
          </a:p>
          <a:p>
            <a:pPr>
              <a:buClr>
                <a:schemeClr val="tx1"/>
              </a:buClr>
            </a:pPr>
            <a:r>
              <a:rPr kumimoji="1" lang="en-US" altLang="ko-Kore-US" dirty="0"/>
              <a:t>Importantly, this does not happen every time it is followed by a low vowel, but happens to the extent that it is predictable</a:t>
            </a:r>
          </a:p>
          <a:p>
            <a:pPr marL="0" indent="0">
              <a:buClr>
                <a:schemeClr val="tx1"/>
              </a:buClr>
              <a:buNone/>
            </a:pPr>
            <a:endParaRPr kumimoji="1" lang="en-US" altLang="ko-Kore-US" dirty="0"/>
          </a:p>
          <a:p>
            <a:endParaRPr kumimoji="1" lang="ko-Kore-US" altLang="en-US" dirty="0"/>
          </a:p>
        </p:txBody>
      </p:sp>
      <p:sp>
        <p:nvSpPr>
          <p:cNvPr id="4" name="슬라이드 번호 개체 틀 3">
            <a:extLst>
              <a:ext uri="{FF2B5EF4-FFF2-40B4-BE49-F238E27FC236}">
                <a16:creationId xmlns:a16="http://schemas.microsoft.com/office/drawing/2014/main" id="{27BB4F7D-8D32-A7AE-F044-A4457C353233}"/>
              </a:ext>
            </a:extLst>
          </p:cNvPr>
          <p:cNvSpPr>
            <a:spLocks noGrp="1"/>
          </p:cNvSpPr>
          <p:nvPr>
            <p:ph type="sldNum" sz="quarter" idx="12"/>
          </p:nvPr>
        </p:nvSpPr>
        <p:spPr/>
        <p:txBody>
          <a:bodyPr/>
          <a:lstStyle/>
          <a:p>
            <a:fld id="{0312AF70-B12A-864A-9FFE-4D47E2A5E8BA}" type="slidenum">
              <a:rPr kumimoji="1" lang="ko-Kore-US" altLang="en-US" smtClean="0"/>
              <a:t>34</a:t>
            </a:fld>
            <a:endParaRPr kumimoji="1" lang="ko-Kore-US" altLang="en-US"/>
          </a:p>
        </p:txBody>
      </p:sp>
      <p:cxnSp>
        <p:nvCxnSpPr>
          <p:cNvPr id="9" name="직선 연결선[R] 8">
            <a:extLst>
              <a:ext uri="{FF2B5EF4-FFF2-40B4-BE49-F238E27FC236}">
                <a16:creationId xmlns:a16="http://schemas.microsoft.com/office/drawing/2014/main" id="{B27BB99F-0AA6-D454-4C24-AD935CA1B7AA}"/>
              </a:ext>
            </a:extLst>
          </p:cNvPr>
          <p:cNvCxnSpPr/>
          <p:nvPr/>
        </p:nvCxnSpPr>
        <p:spPr>
          <a:xfrm>
            <a:off x="8297664" y="5550188"/>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직선 연결선[R] 9">
            <a:extLst>
              <a:ext uri="{FF2B5EF4-FFF2-40B4-BE49-F238E27FC236}">
                <a16:creationId xmlns:a16="http://schemas.microsoft.com/office/drawing/2014/main" id="{5E232793-D694-E187-5F40-9FE83994378F}"/>
              </a:ext>
            </a:extLst>
          </p:cNvPr>
          <p:cNvCxnSpPr/>
          <p:nvPr/>
        </p:nvCxnSpPr>
        <p:spPr>
          <a:xfrm>
            <a:off x="6807616" y="4226336"/>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5" name="직선 연결선[R] 4">
            <a:extLst>
              <a:ext uri="{FF2B5EF4-FFF2-40B4-BE49-F238E27FC236}">
                <a16:creationId xmlns:a16="http://schemas.microsoft.com/office/drawing/2014/main" id="{A513AFAB-014A-92D6-6BEB-C4A25FD6EB6E}"/>
              </a:ext>
            </a:extLst>
          </p:cNvPr>
          <p:cNvCxnSpPr>
            <a:cxnSpLocks/>
          </p:cNvCxnSpPr>
          <p:nvPr/>
        </p:nvCxnSpPr>
        <p:spPr>
          <a:xfrm flipH="1">
            <a:off x="2656113" y="5550188"/>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8" name="직선 연결선[R] 7">
            <a:extLst>
              <a:ext uri="{FF2B5EF4-FFF2-40B4-BE49-F238E27FC236}">
                <a16:creationId xmlns:a16="http://schemas.microsoft.com/office/drawing/2014/main" id="{586C4A4B-E977-8986-9C08-1136F22D9D54}"/>
              </a:ext>
            </a:extLst>
          </p:cNvPr>
          <p:cNvCxnSpPr>
            <a:cxnSpLocks/>
          </p:cNvCxnSpPr>
          <p:nvPr/>
        </p:nvCxnSpPr>
        <p:spPr>
          <a:xfrm flipH="1">
            <a:off x="1088571" y="4235479"/>
            <a:ext cx="1262743" cy="0"/>
          </a:xfrm>
          <a:prstGeom prst="line">
            <a:avLst/>
          </a:prstGeom>
          <a:ln w="76200"/>
        </p:spPr>
        <p:style>
          <a:lnRef idx="1">
            <a:schemeClr val="dk1"/>
          </a:lnRef>
          <a:fillRef idx="0">
            <a:schemeClr val="dk1"/>
          </a:fillRef>
          <a:effectRef idx="0">
            <a:schemeClr val="dk1"/>
          </a:effectRef>
          <a:fontRef idx="minor">
            <a:schemeClr val="tx1"/>
          </a:fontRef>
        </p:style>
      </p:cxnSp>
      <p:sp>
        <p:nvSpPr>
          <p:cNvPr id="20" name="직사각형 19">
            <a:extLst>
              <a:ext uri="{FF2B5EF4-FFF2-40B4-BE49-F238E27FC236}">
                <a16:creationId xmlns:a16="http://schemas.microsoft.com/office/drawing/2014/main" id="{79CB2FA4-4AF4-2A1E-C624-15BCBEE8704E}"/>
              </a:ext>
            </a:extLst>
          </p:cNvPr>
          <p:cNvSpPr/>
          <p:nvPr/>
        </p:nvSpPr>
        <p:spPr>
          <a:xfrm>
            <a:off x="8197594" y="4165530"/>
            <a:ext cx="1598064" cy="2522958"/>
          </a:xfrm>
          <a:prstGeom prst="rect">
            <a:avLst/>
          </a:prstGeom>
          <a:solidFill>
            <a:schemeClr val="bg2">
              <a:alpha val="5058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59C36EC-C306-33B8-854E-B767E0FF3250}"/>
              </a:ext>
            </a:extLst>
          </p:cNvPr>
          <p:cNvSpPr txBox="1"/>
          <p:nvPr/>
        </p:nvSpPr>
        <p:spPr>
          <a:xfrm>
            <a:off x="2190519" y="3633311"/>
            <a:ext cx="2176468" cy="461665"/>
          </a:xfrm>
          <a:prstGeom prst="rect">
            <a:avLst/>
          </a:prstGeom>
          <a:noFill/>
          <a:ln w="38100">
            <a:solidFill>
              <a:schemeClr val="tx1">
                <a:lumMod val="50000"/>
                <a:lumOff val="50000"/>
              </a:schemeClr>
            </a:solidFill>
          </a:ln>
        </p:spPr>
        <p:txBody>
          <a:bodyPr wrap="square" rtlCol="0">
            <a:spAutoFit/>
          </a:bodyPr>
          <a:lstStyle/>
          <a:p>
            <a:r>
              <a:rPr lang="en-US" sz="2400" dirty="0"/>
              <a:t>Less predictable</a:t>
            </a:r>
          </a:p>
        </p:txBody>
      </p:sp>
      <p:sp>
        <p:nvSpPr>
          <p:cNvPr id="22" name="TextBox 21">
            <a:extLst>
              <a:ext uri="{FF2B5EF4-FFF2-40B4-BE49-F238E27FC236}">
                <a16:creationId xmlns:a16="http://schemas.microsoft.com/office/drawing/2014/main" id="{5C55B4EF-8A13-C01A-70A4-C761043927AA}"/>
              </a:ext>
            </a:extLst>
          </p:cNvPr>
          <p:cNvSpPr txBox="1"/>
          <p:nvPr/>
        </p:nvSpPr>
        <p:spPr>
          <a:xfrm>
            <a:off x="7825015" y="3633311"/>
            <a:ext cx="2343223" cy="461665"/>
          </a:xfrm>
          <a:prstGeom prst="rect">
            <a:avLst/>
          </a:prstGeom>
          <a:noFill/>
          <a:ln w="38100">
            <a:solidFill>
              <a:schemeClr val="tx1">
                <a:lumMod val="50000"/>
                <a:lumOff val="50000"/>
              </a:schemeClr>
            </a:solidFill>
          </a:ln>
        </p:spPr>
        <p:txBody>
          <a:bodyPr wrap="square" rtlCol="0">
            <a:spAutoFit/>
          </a:bodyPr>
          <a:lstStyle/>
          <a:p>
            <a:r>
              <a:rPr lang="en-US" sz="2400" dirty="0"/>
              <a:t>More predictable</a:t>
            </a:r>
          </a:p>
        </p:txBody>
      </p:sp>
      <p:sp>
        <p:nvSpPr>
          <p:cNvPr id="14" name="TextBox 13">
            <a:extLst>
              <a:ext uri="{FF2B5EF4-FFF2-40B4-BE49-F238E27FC236}">
                <a16:creationId xmlns:a16="http://schemas.microsoft.com/office/drawing/2014/main" id="{23E880C4-3F11-8FC9-BB50-E0D87FB0B5D9}"/>
              </a:ext>
            </a:extLst>
          </p:cNvPr>
          <p:cNvSpPr txBox="1"/>
          <p:nvPr/>
        </p:nvSpPr>
        <p:spPr>
          <a:xfrm>
            <a:off x="6875350" y="5859228"/>
            <a:ext cx="3052819" cy="938719"/>
          </a:xfrm>
          <a:prstGeom prst="rect">
            <a:avLst/>
          </a:prstGeom>
          <a:noFill/>
        </p:spPr>
        <p:txBody>
          <a:bodyPr wrap="square" rtlCol="0">
            <a:spAutoFit/>
          </a:bodyPr>
          <a:lstStyle/>
          <a:p>
            <a:r>
              <a:rPr kumimoji="1" lang="en-US" altLang="ko-Kore-US" sz="5500" dirty="0"/>
              <a:t>/b/        a     </a:t>
            </a:r>
            <a:endParaRPr kumimoji="1" lang="ko-Kore-US" altLang="en-US" sz="5500" dirty="0"/>
          </a:p>
        </p:txBody>
      </p:sp>
      <p:sp>
        <p:nvSpPr>
          <p:cNvPr id="6" name="직사각형 5">
            <a:extLst>
              <a:ext uri="{FF2B5EF4-FFF2-40B4-BE49-F238E27FC236}">
                <a16:creationId xmlns:a16="http://schemas.microsoft.com/office/drawing/2014/main" id="{BD69D794-652A-AB0D-F915-47416F269933}"/>
              </a:ext>
            </a:extLst>
          </p:cNvPr>
          <p:cNvSpPr/>
          <p:nvPr/>
        </p:nvSpPr>
        <p:spPr>
          <a:xfrm>
            <a:off x="2481378" y="4165530"/>
            <a:ext cx="1790077" cy="2522958"/>
          </a:xfrm>
          <a:prstGeom prst="rect">
            <a:avLst/>
          </a:prstGeom>
          <a:solidFill>
            <a:schemeClr val="bg2">
              <a:lumMod val="25000"/>
              <a:alpha val="8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7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21" grpId="0" animBg="1"/>
      <p:bldP spid="22" grpId="0" animBg="1"/>
      <p:bldP spid="14"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46CCB3-44E7-7445-8CAC-42BAC304393A}"/>
              </a:ext>
            </a:extLst>
          </p:cNvPr>
          <p:cNvSpPr>
            <a:spLocks noGrp="1"/>
          </p:cNvSpPr>
          <p:nvPr>
            <p:ph type="title"/>
          </p:nvPr>
        </p:nvSpPr>
        <p:spPr/>
        <p:txBody>
          <a:bodyPr/>
          <a:lstStyle/>
          <a:p>
            <a:r>
              <a:rPr kumimoji="1" lang="en-US" altLang="ko-Kore-US" dirty="0" err="1"/>
              <a:t>MinEffort</a:t>
            </a:r>
            <a:r>
              <a:rPr kumimoji="1" lang="en-US" altLang="ko-Kore-US" dirty="0"/>
              <a:t>-planning (following vowel height)</a:t>
            </a:r>
            <a:endParaRPr kumimoji="1" lang="ko-Kore-US" altLang="en-US" dirty="0"/>
          </a:p>
        </p:txBody>
      </p:sp>
      <p:sp>
        <p:nvSpPr>
          <p:cNvPr id="3" name="내용 개체 틀 2">
            <a:extLst>
              <a:ext uri="{FF2B5EF4-FFF2-40B4-BE49-F238E27FC236}">
                <a16:creationId xmlns:a16="http://schemas.microsoft.com/office/drawing/2014/main" id="{7E6284F2-EF63-DD50-67D8-A6CD81B9DF0A}"/>
              </a:ext>
            </a:extLst>
          </p:cNvPr>
          <p:cNvSpPr>
            <a:spLocks noGrp="1"/>
          </p:cNvSpPr>
          <p:nvPr>
            <p:ph idx="1"/>
          </p:nvPr>
        </p:nvSpPr>
        <p:spPr/>
        <p:txBody>
          <a:bodyPr/>
          <a:lstStyle/>
          <a:p>
            <a:r>
              <a:rPr kumimoji="1" lang="en-US" altLang="ko-Kore-US" dirty="0"/>
              <a:t>More lenition in </a:t>
            </a:r>
            <a:r>
              <a:rPr kumimoji="1" lang="en-US" altLang="ko-Kore-US" dirty="0">
                <a:solidFill>
                  <a:srgbClr val="56B4EA"/>
                </a:solidFill>
              </a:rPr>
              <a:t>anticipation</a:t>
            </a:r>
            <a:r>
              <a:rPr kumimoji="1" lang="en-US" altLang="ko-Kore-US" dirty="0"/>
              <a:t> of the following </a:t>
            </a:r>
            <a:r>
              <a:rPr kumimoji="1" lang="en-US" altLang="ko-Kore-US" dirty="0">
                <a:solidFill>
                  <a:srgbClr val="56B4EA"/>
                </a:solidFill>
              </a:rPr>
              <a:t>low vowel</a:t>
            </a:r>
          </a:p>
          <a:p>
            <a:pPr>
              <a:buClr>
                <a:schemeClr val="tx1"/>
              </a:buClr>
            </a:pPr>
            <a:r>
              <a:rPr kumimoji="1" lang="en-US" altLang="ko-Kore-US" dirty="0"/>
              <a:t>Importantly, this does not happen every time it is followed by a low vowel, but happens to the extent that it is predictable</a:t>
            </a:r>
          </a:p>
          <a:p>
            <a:pPr marL="0" indent="0">
              <a:buClr>
                <a:schemeClr val="tx1"/>
              </a:buClr>
              <a:buNone/>
            </a:pPr>
            <a:endParaRPr kumimoji="1" lang="en-US" altLang="ko-Kore-US" dirty="0"/>
          </a:p>
          <a:p>
            <a:endParaRPr kumimoji="1" lang="ko-Kore-US" altLang="en-US" dirty="0"/>
          </a:p>
        </p:txBody>
      </p:sp>
      <p:sp>
        <p:nvSpPr>
          <p:cNvPr id="4" name="슬라이드 번호 개체 틀 3">
            <a:extLst>
              <a:ext uri="{FF2B5EF4-FFF2-40B4-BE49-F238E27FC236}">
                <a16:creationId xmlns:a16="http://schemas.microsoft.com/office/drawing/2014/main" id="{27BB4F7D-8D32-A7AE-F044-A4457C353233}"/>
              </a:ext>
            </a:extLst>
          </p:cNvPr>
          <p:cNvSpPr>
            <a:spLocks noGrp="1"/>
          </p:cNvSpPr>
          <p:nvPr>
            <p:ph type="sldNum" sz="quarter" idx="12"/>
          </p:nvPr>
        </p:nvSpPr>
        <p:spPr/>
        <p:txBody>
          <a:bodyPr/>
          <a:lstStyle/>
          <a:p>
            <a:fld id="{0312AF70-B12A-864A-9FFE-4D47E2A5E8BA}" type="slidenum">
              <a:rPr kumimoji="1" lang="ko-Kore-US" altLang="en-US" smtClean="0"/>
              <a:t>35</a:t>
            </a:fld>
            <a:endParaRPr kumimoji="1" lang="ko-Kore-US" altLang="en-US"/>
          </a:p>
        </p:txBody>
      </p:sp>
      <p:cxnSp>
        <p:nvCxnSpPr>
          <p:cNvPr id="9" name="직선 연결선[R] 8">
            <a:extLst>
              <a:ext uri="{FF2B5EF4-FFF2-40B4-BE49-F238E27FC236}">
                <a16:creationId xmlns:a16="http://schemas.microsoft.com/office/drawing/2014/main" id="{B27BB99F-0AA6-D454-4C24-AD935CA1B7AA}"/>
              </a:ext>
            </a:extLst>
          </p:cNvPr>
          <p:cNvCxnSpPr/>
          <p:nvPr/>
        </p:nvCxnSpPr>
        <p:spPr>
          <a:xfrm>
            <a:off x="8297664" y="5550188"/>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직선 연결선[R] 9">
            <a:extLst>
              <a:ext uri="{FF2B5EF4-FFF2-40B4-BE49-F238E27FC236}">
                <a16:creationId xmlns:a16="http://schemas.microsoft.com/office/drawing/2014/main" id="{5E232793-D694-E187-5F40-9FE83994378F}"/>
              </a:ext>
            </a:extLst>
          </p:cNvPr>
          <p:cNvCxnSpPr/>
          <p:nvPr/>
        </p:nvCxnSpPr>
        <p:spPr>
          <a:xfrm>
            <a:off x="6875350" y="5184980"/>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5" name="직선 연결선[R] 4">
            <a:extLst>
              <a:ext uri="{FF2B5EF4-FFF2-40B4-BE49-F238E27FC236}">
                <a16:creationId xmlns:a16="http://schemas.microsoft.com/office/drawing/2014/main" id="{A513AFAB-014A-92D6-6BEB-C4A25FD6EB6E}"/>
              </a:ext>
            </a:extLst>
          </p:cNvPr>
          <p:cNvCxnSpPr>
            <a:cxnSpLocks/>
          </p:cNvCxnSpPr>
          <p:nvPr/>
        </p:nvCxnSpPr>
        <p:spPr>
          <a:xfrm flipH="1">
            <a:off x="2656113" y="5550188"/>
            <a:ext cx="12627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8" name="직선 연결선[R] 7">
            <a:extLst>
              <a:ext uri="{FF2B5EF4-FFF2-40B4-BE49-F238E27FC236}">
                <a16:creationId xmlns:a16="http://schemas.microsoft.com/office/drawing/2014/main" id="{586C4A4B-E977-8986-9C08-1136F22D9D54}"/>
              </a:ext>
            </a:extLst>
          </p:cNvPr>
          <p:cNvCxnSpPr>
            <a:cxnSpLocks/>
          </p:cNvCxnSpPr>
          <p:nvPr/>
        </p:nvCxnSpPr>
        <p:spPr>
          <a:xfrm flipH="1">
            <a:off x="1120972" y="4574692"/>
            <a:ext cx="1262743" cy="0"/>
          </a:xfrm>
          <a:prstGeom prst="line">
            <a:avLst/>
          </a:prstGeom>
          <a:ln w="762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6DA21B9-C097-4EAB-5F8D-55FDB16ADBE4}"/>
              </a:ext>
            </a:extLst>
          </p:cNvPr>
          <p:cNvSpPr txBox="1"/>
          <p:nvPr/>
        </p:nvSpPr>
        <p:spPr>
          <a:xfrm>
            <a:off x="1120972" y="5869459"/>
            <a:ext cx="3052819" cy="938719"/>
          </a:xfrm>
          <a:prstGeom prst="rect">
            <a:avLst/>
          </a:prstGeom>
          <a:noFill/>
        </p:spPr>
        <p:txBody>
          <a:bodyPr wrap="square" rtlCol="0">
            <a:spAutoFit/>
          </a:bodyPr>
          <a:lstStyle/>
          <a:p>
            <a:r>
              <a:rPr kumimoji="1" lang="en-US" altLang="ko-Kore-US" sz="5500" dirty="0"/>
              <a:t>/b/        a     </a:t>
            </a:r>
            <a:endParaRPr kumimoji="1" lang="ko-Kore-US" altLang="en-US" sz="5500" dirty="0"/>
          </a:p>
        </p:txBody>
      </p:sp>
      <p:sp>
        <p:nvSpPr>
          <p:cNvPr id="18" name="직사각형 17">
            <a:extLst>
              <a:ext uri="{FF2B5EF4-FFF2-40B4-BE49-F238E27FC236}">
                <a16:creationId xmlns:a16="http://schemas.microsoft.com/office/drawing/2014/main" id="{17A0BD06-A7C6-7105-C545-752FEC313CAC}"/>
              </a:ext>
            </a:extLst>
          </p:cNvPr>
          <p:cNvSpPr/>
          <p:nvPr/>
        </p:nvSpPr>
        <p:spPr>
          <a:xfrm>
            <a:off x="2383715" y="4190323"/>
            <a:ext cx="1790077" cy="2522958"/>
          </a:xfrm>
          <a:prstGeom prst="rect">
            <a:avLst/>
          </a:prstGeom>
          <a:solidFill>
            <a:schemeClr val="bg2">
              <a:lumMod val="25000"/>
              <a:alpha val="8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직사각형 19">
            <a:extLst>
              <a:ext uri="{FF2B5EF4-FFF2-40B4-BE49-F238E27FC236}">
                <a16:creationId xmlns:a16="http://schemas.microsoft.com/office/drawing/2014/main" id="{79CB2FA4-4AF4-2A1E-C624-15BCBEE8704E}"/>
              </a:ext>
            </a:extLst>
          </p:cNvPr>
          <p:cNvSpPr/>
          <p:nvPr/>
        </p:nvSpPr>
        <p:spPr>
          <a:xfrm>
            <a:off x="8138093" y="4173999"/>
            <a:ext cx="1598064" cy="2522958"/>
          </a:xfrm>
          <a:prstGeom prst="rect">
            <a:avLst/>
          </a:prstGeom>
          <a:solidFill>
            <a:schemeClr val="bg2">
              <a:alpha val="5058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59C36EC-C306-33B8-854E-B767E0FF3250}"/>
              </a:ext>
            </a:extLst>
          </p:cNvPr>
          <p:cNvSpPr txBox="1"/>
          <p:nvPr/>
        </p:nvSpPr>
        <p:spPr>
          <a:xfrm>
            <a:off x="2190519" y="3633311"/>
            <a:ext cx="2176468" cy="461665"/>
          </a:xfrm>
          <a:prstGeom prst="rect">
            <a:avLst/>
          </a:prstGeom>
          <a:noFill/>
          <a:ln w="38100">
            <a:solidFill>
              <a:schemeClr val="tx1">
                <a:lumMod val="50000"/>
                <a:lumOff val="50000"/>
              </a:schemeClr>
            </a:solidFill>
          </a:ln>
        </p:spPr>
        <p:txBody>
          <a:bodyPr wrap="square" rtlCol="0">
            <a:spAutoFit/>
          </a:bodyPr>
          <a:lstStyle/>
          <a:p>
            <a:r>
              <a:rPr lang="en-US" sz="2400" dirty="0"/>
              <a:t>Less predictable</a:t>
            </a:r>
          </a:p>
        </p:txBody>
      </p:sp>
      <p:sp>
        <p:nvSpPr>
          <p:cNvPr id="22" name="TextBox 21">
            <a:extLst>
              <a:ext uri="{FF2B5EF4-FFF2-40B4-BE49-F238E27FC236}">
                <a16:creationId xmlns:a16="http://schemas.microsoft.com/office/drawing/2014/main" id="{5C55B4EF-8A13-C01A-70A4-C761043927AA}"/>
              </a:ext>
            </a:extLst>
          </p:cNvPr>
          <p:cNvSpPr txBox="1"/>
          <p:nvPr/>
        </p:nvSpPr>
        <p:spPr>
          <a:xfrm>
            <a:off x="7825015" y="3633311"/>
            <a:ext cx="2343223" cy="461665"/>
          </a:xfrm>
          <a:prstGeom prst="rect">
            <a:avLst/>
          </a:prstGeom>
          <a:noFill/>
          <a:ln w="38100">
            <a:solidFill>
              <a:schemeClr val="tx1">
                <a:lumMod val="50000"/>
                <a:lumOff val="50000"/>
              </a:schemeClr>
            </a:solidFill>
          </a:ln>
        </p:spPr>
        <p:txBody>
          <a:bodyPr wrap="square" rtlCol="0">
            <a:spAutoFit/>
          </a:bodyPr>
          <a:lstStyle/>
          <a:p>
            <a:r>
              <a:rPr lang="en-US" sz="2400" dirty="0"/>
              <a:t>More predictable</a:t>
            </a:r>
          </a:p>
        </p:txBody>
      </p:sp>
      <p:sp>
        <p:nvSpPr>
          <p:cNvPr id="6" name="TextBox 5">
            <a:extLst>
              <a:ext uri="{FF2B5EF4-FFF2-40B4-BE49-F238E27FC236}">
                <a16:creationId xmlns:a16="http://schemas.microsoft.com/office/drawing/2014/main" id="{28804EDD-0EE9-5294-DFB5-A480B08411D1}"/>
              </a:ext>
            </a:extLst>
          </p:cNvPr>
          <p:cNvSpPr txBox="1"/>
          <p:nvPr/>
        </p:nvSpPr>
        <p:spPr>
          <a:xfrm>
            <a:off x="6875350" y="5859228"/>
            <a:ext cx="3052819" cy="938719"/>
          </a:xfrm>
          <a:prstGeom prst="rect">
            <a:avLst/>
          </a:prstGeom>
          <a:noFill/>
        </p:spPr>
        <p:txBody>
          <a:bodyPr wrap="square" rtlCol="0">
            <a:spAutoFit/>
          </a:bodyPr>
          <a:lstStyle/>
          <a:p>
            <a:r>
              <a:rPr kumimoji="1" lang="en-US" altLang="ko-Kore-US" sz="5500" dirty="0"/>
              <a:t>/b/        a     </a:t>
            </a:r>
            <a:endParaRPr kumimoji="1" lang="ko-Kore-US" altLang="en-US" sz="5500" dirty="0"/>
          </a:p>
        </p:txBody>
      </p:sp>
      <p:cxnSp>
        <p:nvCxnSpPr>
          <p:cNvPr id="12" name="직선 화살표 연결선 11">
            <a:extLst>
              <a:ext uri="{FF2B5EF4-FFF2-40B4-BE49-F238E27FC236}">
                <a16:creationId xmlns:a16="http://schemas.microsoft.com/office/drawing/2014/main" id="{E8F13EEC-82AF-3E32-298A-1FE0CD0BFE0E}"/>
              </a:ext>
            </a:extLst>
          </p:cNvPr>
          <p:cNvCxnSpPr/>
          <p:nvPr/>
        </p:nvCxnSpPr>
        <p:spPr>
          <a:xfrm>
            <a:off x="1783976" y="4190323"/>
            <a:ext cx="0" cy="309959"/>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13" name="직선 화살표 연결선 12">
            <a:extLst>
              <a:ext uri="{FF2B5EF4-FFF2-40B4-BE49-F238E27FC236}">
                <a16:creationId xmlns:a16="http://schemas.microsoft.com/office/drawing/2014/main" id="{DE4D3707-D335-CE1B-53AF-E07B783D2099}"/>
              </a:ext>
            </a:extLst>
          </p:cNvPr>
          <p:cNvCxnSpPr>
            <a:cxnSpLocks/>
          </p:cNvCxnSpPr>
          <p:nvPr/>
        </p:nvCxnSpPr>
        <p:spPr>
          <a:xfrm>
            <a:off x="7485529" y="4172393"/>
            <a:ext cx="0" cy="946454"/>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12164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F644C6-29F3-3DC6-4B8A-005311E17C91}"/>
              </a:ext>
            </a:extLst>
          </p:cNvPr>
          <p:cNvSpPr>
            <a:spLocks noGrp="1"/>
          </p:cNvSpPr>
          <p:nvPr>
            <p:ph type="title"/>
          </p:nvPr>
        </p:nvSpPr>
        <p:spPr/>
        <p:txBody>
          <a:bodyPr/>
          <a:lstStyle/>
          <a:p>
            <a:r>
              <a:rPr lang="en-US" dirty="0"/>
              <a:t>Conclusions</a:t>
            </a:r>
          </a:p>
        </p:txBody>
      </p:sp>
      <p:sp>
        <p:nvSpPr>
          <p:cNvPr id="3" name="내용 개체 틀 2">
            <a:extLst>
              <a:ext uri="{FF2B5EF4-FFF2-40B4-BE49-F238E27FC236}">
                <a16:creationId xmlns:a16="http://schemas.microsoft.com/office/drawing/2014/main" id="{C310FAEF-0B2D-8CA0-7477-3981C45C0668}"/>
              </a:ext>
            </a:extLst>
          </p:cNvPr>
          <p:cNvSpPr>
            <a:spLocks noGrp="1"/>
          </p:cNvSpPr>
          <p:nvPr>
            <p:ph idx="1"/>
          </p:nvPr>
        </p:nvSpPr>
        <p:spPr>
          <a:xfrm>
            <a:off x="838200" y="1825625"/>
            <a:ext cx="10647348" cy="4351338"/>
          </a:xfrm>
        </p:spPr>
        <p:txBody>
          <a:bodyPr>
            <a:normAutofit lnSpcReduction="10000"/>
          </a:bodyPr>
          <a:lstStyle/>
          <a:p>
            <a:r>
              <a:rPr lang="en-US" dirty="0"/>
              <a:t>The phonetic realization of the lenis obstruents in Seoul Korean</a:t>
            </a:r>
          </a:p>
          <a:p>
            <a:pPr lvl="1"/>
            <a:r>
              <a:rPr lang="en-US" dirty="0"/>
              <a:t>does not just involve </a:t>
            </a:r>
            <a:r>
              <a:rPr lang="en-US" dirty="0">
                <a:solidFill>
                  <a:srgbClr val="56B4EA"/>
                </a:solidFill>
              </a:rPr>
              <a:t>voicing</a:t>
            </a:r>
          </a:p>
          <a:p>
            <a:pPr lvl="1"/>
            <a:r>
              <a:rPr lang="en-US" dirty="0"/>
              <a:t>but also </a:t>
            </a:r>
            <a:r>
              <a:rPr lang="en-US" dirty="0">
                <a:solidFill>
                  <a:srgbClr val="56B4EA"/>
                </a:solidFill>
              </a:rPr>
              <a:t>reduction (intensity)</a:t>
            </a:r>
            <a:r>
              <a:rPr lang="en-US" dirty="0"/>
              <a:t> and </a:t>
            </a:r>
            <a:r>
              <a:rPr lang="en-US" dirty="0">
                <a:solidFill>
                  <a:srgbClr val="56B4EA"/>
                </a:solidFill>
              </a:rPr>
              <a:t>shortening (duration)</a:t>
            </a:r>
            <a:endParaRPr lang="en-US" dirty="0"/>
          </a:p>
          <a:p>
            <a:r>
              <a:rPr lang="en-US" dirty="0"/>
              <a:t>Besides the prosodic position,</a:t>
            </a:r>
          </a:p>
          <a:p>
            <a:pPr lvl="1"/>
            <a:r>
              <a:rPr lang="en-US" dirty="0"/>
              <a:t>Phonological context (neighboring vowel height)</a:t>
            </a:r>
          </a:p>
          <a:p>
            <a:pPr lvl="1"/>
            <a:r>
              <a:rPr lang="en-US" dirty="0"/>
              <a:t>and Predictability</a:t>
            </a:r>
          </a:p>
          <a:p>
            <a:pPr marL="0" indent="0">
              <a:buNone/>
            </a:pPr>
            <a:r>
              <a:rPr lang="en-US" dirty="0"/>
              <a:t>      also affect the lenition of lenis obstruent in Seoul Korean</a:t>
            </a:r>
          </a:p>
          <a:p>
            <a:r>
              <a:rPr lang="en-US" dirty="0"/>
              <a:t>Importantly, the following vowel height affects the degree of lenition more </a:t>
            </a:r>
            <a:r>
              <a:rPr lang="en-US" dirty="0">
                <a:solidFill>
                  <a:srgbClr val="56B4EA"/>
                </a:solidFill>
              </a:rPr>
              <a:t>when the following vowel height is more predictable</a:t>
            </a:r>
          </a:p>
          <a:p>
            <a:r>
              <a:rPr lang="en-US" dirty="0"/>
              <a:t>All these factors come into play in realizing the segment</a:t>
            </a:r>
          </a:p>
        </p:txBody>
      </p:sp>
      <p:sp>
        <p:nvSpPr>
          <p:cNvPr id="4" name="슬라이드 번호 개체 틀 3">
            <a:extLst>
              <a:ext uri="{FF2B5EF4-FFF2-40B4-BE49-F238E27FC236}">
                <a16:creationId xmlns:a16="http://schemas.microsoft.com/office/drawing/2014/main" id="{60B8C8E2-A8BD-6C18-603A-B9129B51A2F4}"/>
              </a:ext>
            </a:extLst>
          </p:cNvPr>
          <p:cNvSpPr>
            <a:spLocks noGrp="1"/>
          </p:cNvSpPr>
          <p:nvPr>
            <p:ph type="sldNum" sz="quarter" idx="12"/>
          </p:nvPr>
        </p:nvSpPr>
        <p:spPr/>
        <p:txBody>
          <a:bodyPr/>
          <a:lstStyle/>
          <a:p>
            <a:fld id="{0312AF70-B12A-864A-9FFE-4D47E2A5E8BA}" type="slidenum">
              <a:rPr kumimoji="1" lang="ko-Kore-US" altLang="en-US" smtClean="0"/>
              <a:t>36</a:t>
            </a:fld>
            <a:endParaRPr kumimoji="1" lang="ko-Kore-US" altLang="en-US" dirty="0"/>
          </a:p>
        </p:txBody>
      </p:sp>
    </p:spTree>
    <p:extLst>
      <p:ext uri="{BB962C8B-B14F-4D97-AF65-F5344CB8AC3E}">
        <p14:creationId xmlns:p14="http://schemas.microsoft.com/office/powerpoint/2010/main" val="175870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99D0E6-10A0-C490-3120-0E058DF95BA1}"/>
              </a:ext>
            </a:extLst>
          </p:cNvPr>
          <p:cNvSpPr>
            <a:spLocks noGrp="1"/>
          </p:cNvSpPr>
          <p:nvPr>
            <p:ph type="title"/>
          </p:nvPr>
        </p:nvSpPr>
        <p:spPr/>
        <p:txBody>
          <a:bodyPr/>
          <a:lstStyle/>
          <a:p>
            <a:r>
              <a:rPr lang="en-US" dirty="0"/>
              <a:t>Selected References</a:t>
            </a:r>
          </a:p>
        </p:txBody>
      </p:sp>
      <p:sp>
        <p:nvSpPr>
          <p:cNvPr id="3" name="내용 개체 틀 2">
            <a:extLst>
              <a:ext uri="{FF2B5EF4-FFF2-40B4-BE49-F238E27FC236}">
                <a16:creationId xmlns:a16="http://schemas.microsoft.com/office/drawing/2014/main" id="{5E4ECF6C-B722-8AA6-78A9-C6E00FD76273}"/>
              </a:ext>
            </a:extLst>
          </p:cNvPr>
          <p:cNvSpPr>
            <a:spLocks noGrp="1"/>
          </p:cNvSpPr>
          <p:nvPr>
            <p:ph idx="1"/>
          </p:nvPr>
        </p:nvSpPr>
        <p:spPr>
          <a:xfrm>
            <a:off x="838200" y="1449108"/>
            <a:ext cx="10515600" cy="4759668"/>
          </a:xfrm>
        </p:spPr>
        <p:txBody>
          <a:bodyPr>
            <a:normAutofit fontScale="55000" lnSpcReduction="20000"/>
          </a:bodyPr>
          <a:lstStyle/>
          <a:p>
            <a:pPr marL="0" indent="0">
              <a:lnSpc>
                <a:spcPct val="120000"/>
              </a:lnSpc>
              <a:spcBef>
                <a:spcPts val="0"/>
              </a:spcBef>
              <a:buNone/>
            </a:pPr>
            <a:r>
              <a:rPr lang="en-US" altLang="ko-Kore-US" sz="1900" dirty="0">
                <a:effectLst/>
              </a:rPr>
              <a:t>Cohen </a:t>
            </a:r>
            <a:r>
              <a:rPr lang="en-US" altLang="ko-Kore-US" sz="1900" dirty="0" err="1">
                <a:effectLst/>
              </a:rPr>
              <a:t>Priva</a:t>
            </a:r>
            <a:r>
              <a:rPr lang="en-US" altLang="ko-Kore-US" sz="1900" dirty="0">
                <a:effectLst/>
              </a:rPr>
              <a:t>, U. (2017). Informativity and the actuation of lenition. </a:t>
            </a:r>
            <a:r>
              <a:rPr lang="en-US" altLang="ko-Kore-US" sz="1900" i="1" dirty="0">
                <a:effectLst/>
              </a:rPr>
              <a:t>Language</a:t>
            </a:r>
            <a:r>
              <a:rPr lang="en-US" altLang="ko-Kore-US" sz="1900" dirty="0">
                <a:effectLst/>
              </a:rPr>
              <a:t>, </a:t>
            </a:r>
            <a:r>
              <a:rPr lang="en-US" altLang="ko-Kore-US" sz="1900" i="1" dirty="0">
                <a:effectLst/>
              </a:rPr>
              <a:t>93</a:t>
            </a:r>
            <a:r>
              <a:rPr lang="en-US" altLang="ko-Kore-US" sz="1900" dirty="0">
                <a:effectLst/>
              </a:rPr>
              <a:t>(3), 569–597. </a:t>
            </a:r>
            <a:r>
              <a:rPr lang="en-US" altLang="ko-Kore-US" sz="1900" dirty="0">
                <a:effectLst/>
                <a:hlinkClick r:id="rId2"/>
              </a:rPr>
              <a:t>https://doi.org/10.1353/lan.2017.0037</a:t>
            </a:r>
            <a:endParaRPr lang="en-US" altLang="ko-Kore-US" sz="1900" dirty="0">
              <a:effectLst/>
            </a:endParaRPr>
          </a:p>
          <a:p>
            <a:pPr marL="0" indent="0">
              <a:lnSpc>
                <a:spcPct val="120000"/>
              </a:lnSpc>
              <a:spcBef>
                <a:spcPts val="0"/>
              </a:spcBef>
              <a:buNone/>
            </a:pPr>
            <a:r>
              <a:rPr lang="en-US" altLang="ko-Kore-US" sz="1900" dirty="0">
                <a:effectLst/>
              </a:rPr>
              <a:t>Cohen </a:t>
            </a:r>
            <a:r>
              <a:rPr lang="en-US" altLang="ko-Kore-US" sz="1900" dirty="0" err="1">
                <a:effectLst/>
              </a:rPr>
              <a:t>Priva</a:t>
            </a:r>
            <a:r>
              <a:rPr lang="en-US" altLang="ko-Kore-US" sz="1900" dirty="0">
                <a:effectLst/>
              </a:rPr>
              <a:t>, U., &amp; Gleason, E. (2020). The causal structure of lenition: A case for the causal precedence of durational shortening. </a:t>
            </a:r>
            <a:r>
              <a:rPr lang="en-US" altLang="ko-Kore-US" sz="1900" i="1" dirty="0">
                <a:effectLst/>
              </a:rPr>
              <a:t>Language</a:t>
            </a:r>
            <a:r>
              <a:rPr lang="en-US" altLang="ko-Kore-US" sz="1900" dirty="0">
                <a:effectLst/>
              </a:rPr>
              <a:t>, </a:t>
            </a:r>
            <a:r>
              <a:rPr lang="en-US" altLang="ko-Kore-US" sz="1900" i="1" dirty="0">
                <a:effectLst/>
              </a:rPr>
              <a:t>96</a:t>
            </a:r>
            <a:r>
              <a:rPr lang="en-US" altLang="ko-Kore-US" sz="1900" dirty="0">
                <a:effectLst/>
              </a:rPr>
              <a:t>(2), 413–448. </a:t>
            </a:r>
            <a:r>
              <a:rPr lang="en-US" altLang="ko-Kore-US" sz="1900" dirty="0">
                <a:effectLst/>
                <a:hlinkClick r:id="rId3"/>
              </a:rPr>
              <a:t>https://doi.org/10.1353/lan.2020.0025</a:t>
            </a:r>
            <a:endParaRPr lang="en-US" altLang="ko-Kore-US" sz="1900" dirty="0">
              <a:effectLst/>
            </a:endParaRPr>
          </a:p>
          <a:p>
            <a:pPr marL="0" indent="0">
              <a:lnSpc>
                <a:spcPct val="120000"/>
              </a:lnSpc>
              <a:spcBef>
                <a:spcPts val="0"/>
              </a:spcBef>
              <a:buNone/>
            </a:pPr>
            <a:r>
              <a:rPr lang="en-US" altLang="ko-Kore-US" sz="1900" dirty="0">
                <a:effectLst/>
              </a:rPr>
              <a:t>Davidson, L. (2016). Variability in the implementation of voicing in American English obstruents. </a:t>
            </a:r>
            <a:r>
              <a:rPr lang="en-US" altLang="ko-Kore-US" sz="1900" i="1" dirty="0">
                <a:effectLst/>
              </a:rPr>
              <a:t>Journal of Phonetics</a:t>
            </a:r>
            <a:r>
              <a:rPr lang="en-US" altLang="ko-Kore-US" sz="1900" dirty="0">
                <a:effectLst/>
              </a:rPr>
              <a:t>, </a:t>
            </a:r>
            <a:r>
              <a:rPr lang="en-US" altLang="ko-Kore-US" sz="1900" i="1" dirty="0">
                <a:effectLst/>
              </a:rPr>
              <a:t>54</a:t>
            </a:r>
            <a:r>
              <a:rPr lang="en-US" altLang="ko-Kore-US" sz="1900" dirty="0">
                <a:effectLst/>
              </a:rPr>
              <a:t>, 35–50. </a:t>
            </a:r>
            <a:r>
              <a:rPr lang="en-US" altLang="ko-Kore-US" sz="1900" dirty="0">
                <a:effectLst/>
                <a:hlinkClick r:id="rId4"/>
              </a:rPr>
              <a:t>https://doi.org/10.1016/j.wocn.2015.09.003</a:t>
            </a:r>
            <a:endParaRPr lang="en-US" altLang="ko-Kore-US" sz="1900" dirty="0">
              <a:effectLst/>
            </a:endParaRPr>
          </a:p>
          <a:p>
            <a:pPr marL="0" indent="0">
              <a:lnSpc>
                <a:spcPct val="120000"/>
              </a:lnSpc>
              <a:spcBef>
                <a:spcPts val="0"/>
              </a:spcBef>
              <a:buNone/>
            </a:pPr>
            <a:r>
              <a:rPr lang="en-US" altLang="ko-Kore-US" sz="1900" dirty="0">
                <a:effectLst/>
              </a:rPr>
              <a:t>Davidson, L. (2018). Phonation and laryngeal specification in American English voiceless obstruents. </a:t>
            </a:r>
            <a:r>
              <a:rPr lang="en-US" altLang="ko-Kore-US" sz="1900" i="1" dirty="0">
                <a:effectLst/>
              </a:rPr>
              <a:t>Journal of the International Phonetic Association</a:t>
            </a:r>
            <a:r>
              <a:rPr lang="en-US" altLang="ko-Kore-US" sz="1900" dirty="0">
                <a:effectLst/>
              </a:rPr>
              <a:t>, </a:t>
            </a:r>
            <a:r>
              <a:rPr lang="en-US" altLang="ko-Kore-US" sz="1900" i="1" dirty="0">
                <a:effectLst/>
              </a:rPr>
              <a:t>48</a:t>
            </a:r>
            <a:r>
              <a:rPr lang="en-US" altLang="ko-Kore-US" sz="1900" dirty="0">
                <a:effectLst/>
              </a:rPr>
              <a:t>(3), 331–356. </a:t>
            </a:r>
          </a:p>
          <a:p>
            <a:pPr marL="0" indent="0">
              <a:lnSpc>
                <a:spcPct val="120000"/>
              </a:lnSpc>
              <a:spcBef>
                <a:spcPts val="0"/>
              </a:spcBef>
              <a:buNone/>
            </a:pPr>
            <a:r>
              <a:rPr lang="en-US" altLang="ko-Kore-US" sz="1900" dirty="0" err="1">
                <a:effectLst/>
              </a:rPr>
              <a:t>DiCanio</a:t>
            </a:r>
            <a:r>
              <a:rPr lang="en-US" altLang="ko-Kore-US" sz="1900" dirty="0">
                <a:effectLst/>
              </a:rPr>
              <a:t>, C., Chen, W.-R., Benn, J., </a:t>
            </a:r>
            <a:r>
              <a:rPr lang="en-US" altLang="ko-Kore-US" sz="1900" dirty="0" err="1">
                <a:effectLst/>
              </a:rPr>
              <a:t>Amith</a:t>
            </a:r>
            <a:r>
              <a:rPr lang="en-US" altLang="ko-Kore-US" sz="1900" dirty="0">
                <a:effectLst/>
              </a:rPr>
              <a:t>, J. D., &amp; Castillo García, R. (2022). Extreme stop allophony in Mixtec spontaneous speech: Data, word prosody, and modelling. </a:t>
            </a:r>
            <a:r>
              <a:rPr lang="en-US" altLang="ko-Kore-US" sz="1900" i="1" dirty="0">
                <a:effectLst/>
              </a:rPr>
              <a:t>Journal of Phonetics</a:t>
            </a:r>
            <a:r>
              <a:rPr lang="en-US" altLang="ko-Kore-US" sz="1900" dirty="0">
                <a:effectLst/>
              </a:rPr>
              <a:t>, </a:t>
            </a:r>
            <a:r>
              <a:rPr lang="en-US" altLang="ko-Kore-US" sz="1900" i="1" dirty="0">
                <a:effectLst/>
              </a:rPr>
              <a:t>92</a:t>
            </a:r>
            <a:r>
              <a:rPr lang="en-US" altLang="ko-Kore-US" sz="1900" dirty="0">
                <a:effectLst/>
              </a:rPr>
              <a:t>, 101147. </a:t>
            </a:r>
            <a:r>
              <a:rPr lang="en-US" altLang="ko-Kore-US" sz="1900" dirty="0" err="1">
                <a:effectLst/>
              </a:rPr>
              <a:t>Ennever</a:t>
            </a:r>
            <a:r>
              <a:rPr lang="en-US" altLang="ko-Kore-US" sz="1900" dirty="0">
                <a:effectLst/>
              </a:rPr>
              <a:t>, T., </a:t>
            </a:r>
            <a:r>
              <a:rPr lang="en-US" altLang="ko-Kore-US" sz="1900" dirty="0" err="1">
                <a:effectLst/>
              </a:rPr>
              <a:t>Meakins</a:t>
            </a:r>
            <a:r>
              <a:rPr lang="en-US" altLang="ko-Kore-US" sz="1900" dirty="0">
                <a:effectLst/>
              </a:rPr>
              <a:t>, F., &amp; Round, E. R. (2017). A replicable acoustic measure of lenition and the nature of variability in Gurindji stops. </a:t>
            </a:r>
            <a:r>
              <a:rPr lang="en-US" altLang="ko-Kore-US" sz="1900" i="1" dirty="0">
                <a:effectLst/>
              </a:rPr>
              <a:t>Laboratory Phonology: Journal of the Association for Laboratory   </a:t>
            </a:r>
          </a:p>
          <a:p>
            <a:pPr marL="0" indent="0">
              <a:lnSpc>
                <a:spcPct val="120000"/>
              </a:lnSpc>
              <a:spcBef>
                <a:spcPts val="0"/>
              </a:spcBef>
              <a:buNone/>
            </a:pPr>
            <a:r>
              <a:rPr lang="en-US" altLang="ko-Kore-US" sz="1900" i="1" dirty="0"/>
              <a:t>           </a:t>
            </a:r>
            <a:r>
              <a:rPr lang="en-US" altLang="ko-Kore-US" sz="1900" i="1" dirty="0">
                <a:effectLst/>
              </a:rPr>
              <a:t>Phonology</a:t>
            </a:r>
            <a:r>
              <a:rPr lang="en-US" altLang="ko-Kore-US" sz="1900" dirty="0">
                <a:effectLst/>
              </a:rPr>
              <a:t>, </a:t>
            </a:r>
            <a:r>
              <a:rPr lang="en-US" altLang="ko-Kore-US" sz="1900" i="1" dirty="0">
                <a:effectLst/>
              </a:rPr>
              <a:t>8</a:t>
            </a:r>
            <a:r>
              <a:rPr lang="en-US" altLang="ko-Kore-US" sz="1900" dirty="0">
                <a:effectLst/>
              </a:rPr>
              <a:t>(1), 20. </a:t>
            </a:r>
          </a:p>
          <a:p>
            <a:pPr marL="0" indent="0">
              <a:lnSpc>
                <a:spcPct val="120000"/>
              </a:lnSpc>
              <a:spcBef>
                <a:spcPts val="0"/>
              </a:spcBef>
              <a:buNone/>
            </a:pPr>
            <a:r>
              <a:rPr lang="en-US" altLang="ko-Kore-US" sz="1900" dirty="0">
                <a:effectLst/>
              </a:rPr>
              <a:t>Han, J.-I. (2000). Intervocalic Stop Voicing Revisited. </a:t>
            </a:r>
            <a:r>
              <a:rPr lang="en-US" altLang="ko-Kore-US" sz="1900" i="1" dirty="0">
                <a:effectLst/>
              </a:rPr>
              <a:t>Speech Sciences</a:t>
            </a:r>
            <a:r>
              <a:rPr lang="en-US" altLang="ko-Kore-US" sz="1900" dirty="0">
                <a:effectLst/>
              </a:rPr>
              <a:t>.</a:t>
            </a:r>
          </a:p>
          <a:p>
            <a:pPr marL="0" indent="0">
              <a:lnSpc>
                <a:spcPct val="120000"/>
              </a:lnSpc>
              <a:spcBef>
                <a:spcPts val="0"/>
              </a:spcBef>
              <a:buNone/>
            </a:pPr>
            <a:r>
              <a:rPr lang="en-US" altLang="ko-Kore-US" sz="1900" dirty="0">
                <a:effectLst/>
              </a:rPr>
              <a:t>Jun, S.-A. (1994). The Status of the Lenis Stop Voicing Rule in Korean. </a:t>
            </a:r>
            <a:r>
              <a:rPr lang="en-US" altLang="ko-Kore-US" sz="1900" i="1" dirty="0">
                <a:effectLst/>
              </a:rPr>
              <a:t>Theoretical Issues in Korean Linguistics</a:t>
            </a:r>
            <a:r>
              <a:rPr lang="en-US" altLang="ko-Kore-US" sz="1900" dirty="0">
                <a:effectLst/>
              </a:rPr>
              <a:t>.</a:t>
            </a:r>
          </a:p>
          <a:p>
            <a:pPr marL="0" indent="0">
              <a:lnSpc>
                <a:spcPct val="120000"/>
              </a:lnSpc>
              <a:spcBef>
                <a:spcPts val="0"/>
              </a:spcBef>
              <a:buNone/>
            </a:pPr>
            <a:r>
              <a:rPr lang="en-US" altLang="ko-Kore-US" sz="1900" dirty="0">
                <a:effectLst/>
              </a:rPr>
              <a:t>Jun, S.-A. (1998). The Accentual Phrase in the Korean prosodic hierarchy. </a:t>
            </a:r>
            <a:r>
              <a:rPr lang="en-US" altLang="ko-Kore-US" sz="1900" i="1" dirty="0">
                <a:effectLst/>
              </a:rPr>
              <a:t>Phonology</a:t>
            </a:r>
            <a:r>
              <a:rPr lang="en-US" altLang="ko-Kore-US" sz="1900" dirty="0">
                <a:effectLst/>
              </a:rPr>
              <a:t>.</a:t>
            </a:r>
          </a:p>
          <a:p>
            <a:pPr marL="0" indent="0">
              <a:lnSpc>
                <a:spcPct val="120000"/>
              </a:lnSpc>
              <a:spcBef>
                <a:spcPts val="0"/>
              </a:spcBef>
              <a:buNone/>
            </a:pPr>
            <a:r>
              <a:rPr lang="en-US" altLang="ko-Kore-US" sz="1900" dirty="0" err="1">
                <a:effectLst/>
              </a:rPr>
              <a:t>Jurafsky</a:t>
            </a:r>
            <a:r>
              <a:rPr lang="en-US" altLang="ko-Kore-US" sz="1900" dirty="0">
                <a:effectLst/>
              </a:rPr>
              <a:t>, D., Bell, A., Gregory, M., &amp; Raymond, W. D. (2001). Probabilistic relations between words: Evidence from reduction in lexical production. In J. L. Bybee &amp; P. J. Hopper (Eds.), </a:t>
            </a:r>
            <a:r>
              <a:rPr lang="en-US" altLang="ko-Kore-US" sz="1900" i="1" dirty="0">
                <a:effectLst/>
              </a:rPr>
              <a:t>Frequency and the   </a:t>
            </a:r>
          </a:p>
          <a:p>
            <a:pPr marL="0" indent="0">
              <a:lnSpc>
                <a:spcPct val="120000"/>
              </a:lnSpc>
              <a:spcBef>
                <a:spcPts val="0"/>
              </a:spcBef>
              <a:buNone/>
            </a:pPr>
            <a:r>
              <a:rPr lang="en-US" altLang="ko-Kore-US" sz="1900" i="1" dirty="0"/>
              <a:t>           </a:t>
            </a:r>
            <a:r>
              <a:rPr lang="en-US" altLang="ko-Kore-US" sz="1900" i="1" dirty="0">
                <a:effectLst/>
              </a:rPr>
              <a:t>Emergence of Linguistic Structure</a:t>
            </a:r>
            <a:r>
              <a:rPr lang="en-US" altLang="ko-Kore-US" sz="1900" dirty="0">
                <a:effectLst/>
              </a:rPr>
              <a:t> (p. 229). John Benjamins Publishing Company. </a:t>
            </a:r>
            <a:r>
              <a:rPr lang="en-US" altLang="ko-Kore-US" sz="1900" dirty="0">
                <a:effectLst/>
                <a:hlinkClick r:id="rId5"/>
              </a:rPr>
              <a:t>https://doi.org/10.1075/tsl.45.13jur</a:t>
            </a:r>
            <a:endParaRPr lang="en-US" altLang="ko-Kore-US" sz="1900" dirty="0">
              <a:effectLst/>
            </a:endParaRPr>
          </a:p>
          <a:p>
            <a:pPr marL="0" indent="0">
              <a:lnSpc>
                <a:spcPct val="120000"/>
              </a:lnSpc>
              <a:spcBef>
                <a:spcPts val="0"/>
              </a:spcBef>
              <a:buNone/>
            </a:pPr>
            <a:r>
              <a:rPr lang="en-US" altLang="ko-Kore-US" sz="1900" dirty="0">
                <a:effectLst/>
              </a:rPr>
              <a:t>Katz, J., &amp; </a:t>
            </a:r>
            <a:r>
              <a:rPr lang="en-US" altLang="ko-Kore-US" sz="1900" dirty="0" err="1">
                <a:effectLst/>
              </a:rPr>
              <a:t>Pitzanti</a:t>
            </a:r>
            <a:r>
              <a:rPr lang="en-US" altLang="ko-Kore-US" sz="1900" dirty="0">
                <a:effectLst/>
              </a:rPr>
              <a:t>, G. (2019). The phonetics and phonology of lenition: A </a:t>
            </a:r>
            <a:r>
              <a:rPr lang="en-US" altLang="ko-Kore-US" sz="1900" dirty="0" err="1">
                <a:effectLst/>
              </a:rPr>
              <a:t>Campidanese</a:t>
            </a:r>
            <a:r>
              <a:rPr lang="en-US" altLang="ko-Kore-US" sz="1900" dirty="0">
                <a:effectLst/>
              </a:rPr>
              <a:t> Sardinian case study. </a:t>
            </a:r>
            <a:r>
              <a:rPr lang="en-US" altLang="ko-Kore-US" sz="1900" i="1" dirty="0">
                <a:effectLst/>
              </a:rPr>
              <a:t>Laboratory Phonology: Journal of the Association for Laboratory Phonology</a:t>
            </a:r>
            <a:r>
              <a:rPr lang="en-US" altLang="ko-Kore-US" sz="1900" dirty="0">
                <a:effectLst/>
              </a:rPr>
              <a:t>, </a:t>
            </a:r>
            <a:r>
              <a:rPr lang="en-US" altLang="ko-Kore-US" sz="1900" i="1" dirty="0">
                <a:effectLst/>
              </a:rPr>
              <a:t>10</a:t>
            </a:r>
            <a:r>
              <a:rPr lang="en-US" altLang="ko-Kore-US" sz="1900" dirty="0">
                <a:effectLst/>
              </a:rPr>
              <a:t>(1), 16. </a:t>
            </a:r>
          </a:p>
          <a:p>
            <a:pPr marL="0" indent="0">
              <a:lnSpc>
                <a:spcPct val="120000"/>
              </a:lnSpc>
              <a:spcBef>
                <a:spcPts val="0"/>
              </a:spcBef>
              <a:buNone/>
            </a:pPr>
            <a:r>
              <a:rPr lang="en-US" altLang="ko-Kore-US" sz="1900" dirty="0">
                <a:effectLst/>
              </a:rPr>
              <a:t>Kilbourn-</a:t>
            </a:r>
            <a:r>
              <a:rPr lang="en-US" altLang="ko-Kore-US" sz="1900" dirty="0" err="1">
                <a:effectLst/>
              </a:rPr>
              <a:t>Ceron</a:t>
            </a:r>
            <a:r>
              <a:rPr lang="en-US" altLang="ko-Kore-US" sz="1900" dirty="0">
                <a:effectLst/>
              </a:rPr>
              <a:t>, O., </a:t>
            </a:r>
            <a:r>
              <a:rPr lang="en-US" altLang="ko-Kore-US" sz="1900" dirty="0" err="1">
                <a:effectLst/>
              </a:rPr>
              <a:t>Clayards</a:t>
            </a:r>
            <a:r>
              <a:rPr lang="en-US" altLang="ko-Kore-US" sz="1900" dirty="0">
                <a:effectLst/>
              </a:rPr>
              <a:t>, M., &amp; Wagner, M. (2020). Predictability modulates pronunciation variants through speech planning effects: A case study on coronal stop realizations. </a:t>
            </a:r>
            <a:r>
              <a:rPr lang="en-US" altLang="ko-Kore-US" sz="1900" i="1" dirty="0">
                <a:effectLst/>
              </a:rPr>
              <a:t>Laboratory      </a:t>
            </a:r>
          </a:p>
          <a:p>
            <a:pPr marL="0" indent="0">
              <a:lnSpc>
                <a:spcPct val="120000"/>
              </a:lnSpc>
              <a:spcBef>
                <a:spcPts val="0"/>
              </a:spcBef>
              <a:buNone/>
            </a:pPr>
            <a:r>
              <a:rPr lang="en-US" altLang="ko-Kore-US" sz="1900" i="1" dirty="0"/>
              <a:t>          </a:t>
            </a:r>
            <a:r>
              <a:rPr lang="en-US" altLang="ko-Kore-US" sz="1900" i="1" dirty="0">
                <a:effectLst/>
              </a:rPr>
              <a:t>Phonology: Journal of the Association for Laboratory Phonology</a:t>
            </a:r>
            <a:r>
              <a:rPr lang="en-US" altLang="ko-Kore-US" sz="1900" dirty="0">
                <a:effectLst/>
              </a:rPr>
              <a:t>, </a:t>
            </a:r>
            <a:r>
              <a:rPr lang="en-US" altLang="ko-Kore-US" sz="1900" i="1" dirty="0">
                <a:effectLst/>
              </a:rPr>
              <a:t>11</a:t>
            </a:r>
            <a:r>
              <a:rPr lang="en-US" altLang="ko-Kore-US" sz="1900" dirty="0">
                <a:effectLst/>
              </a:rPr>
              <a:t>(1), 5. </a:t>
            </a:r>
            <a:r>
              <a:rPr lang="en-US" altLang="ko-Kore-US" sz="1900" dirty="0">
                <a:effectLst/>
                <a:hlinkClick r:id="rId6"/>
              </a:rPr>
              <a:t>https://doi.org/10.5334/labphon.168</a:t>
            </a:r>
            <a:endParaRPr lang="en-US" altLang="ko-Kore-US" sz="1900" dirty="0">
              <a:effectLst/>
            </a:endParaRPr>
          </a:p>
          <a:p>
            <a:pPr marL="0" indent="0">
              <a:lnSpc>
                <a:spcPct val="120000"/>
              </a:lnSpc>
              <a:spcBef>
                <a:spcPts val="0"/>
              </a:spcBef>
              <a:buNone/>
            </a:pPr>
            <a:r>
              <a:rPr lang="en-US" altLang="ko-Kore-US" sz="1900" dirty="0">
                <a:effectLst/>
              </a:rPr>
              <a:t>Kingston, J. (2008). Lenition. </a:t>
            </a:r>
            <a:r>
              <a:rPr lang="en-US" altLang="ko-Kore-US" sz="1900" i="1" dirty="0">
                <a:effectLst/>
              </a:rPr>
              <a:t>Selected Proceedings of the 3rd Conference on Laboratory Approaches to Spanish Phonology</a:t>
            </a:r>
            <a:r>
              <a:rPr lang="en-US" altLang="ko-Kore-US" sz="1900" dirty="0">
                <a:effectLst/>
              </a:rPr>
              <a:t>.</a:t>
            </a:r>
          </a:p>
          <a:p>
            <a:pPr marL="0" indent="0">
              <a:lnSpc>
                <a:spcPct val="120000"/>
              </a:lnSpc>
              <a:spcBef>
                <a:spcPts val="0"/>
              </a:spcBef>
              <a:buNone/>
            </a:pPr>
            <a:r>
              <a:rPr lang="en-US" altLang="ko-Kore-US" sz="1900" dirty="0">
                <a:effectLst/>
              </a:rPr>
              <a:t>Kirchner, R. M. (1998). </a:t>
            </a:r>
            <a:r>
              <a:rPr lang="en-US" altLang="ko-Kore-US" sz="1900" i="1" dirty="0">
                <a:effectLst/>
              </a:rPr>
              <a:t>An Effort Based Approach to Consonant Lenition</a:t>
            </a:r>
            <a:r>
              <a:rPr lang="en-US" altLang="ko-Kore-US" sz="1900" dirty="0">
                <a:effectLst/>
              </a:rPr>
              <a:t> [Ph.D.]. University of California Los Angeles.</a:t>
            </a:r>
          </a:p>
          <a:p>
            <a:pPr marL="0" indent="0">
              <a:lnSpc>
                <a:spcPct val="120000"/>
              </a:lnSpc>
              <a:spcBef>
                <a:spcPts val="0"/>
              </a:spcBef>
              <a:buNone/>
            </a:pPr>
            <a:r>
              <a:rPr lang="en-US" altLang="ko-Kore-US" sz="1900" dirty="0">
                <a:effectLst/>
              </a:rPr>
              <a:t>Lee, S.-H. (1995). Reduction of velar lenis stops in Korean. </a:t>
            </a:r>
            <a:r>
              <a:rPr lang="en-US" altLang="ko-Kore-US" sz="1900" i="1" dirty="0">
                <a:effectLst/>
              </a:rPr>
              <a:t>Journal of Linguistics</a:t>
            </a:r>
            <a:r>
              <a:rPr lang="en-US" altLang="ko-Kore-US" sz="1900" dirty="0">
                <a:effectLst/>
              </a:rPr>
              <a:t>, 321–331.</a:t>
            </a:r>
          </a:p>
          <a:p>
            <a:pPr marL="0" indent="0">
              <a:lnSpc>
                <a:spcPct val="120000"/>
              </a:lnSpc>
              <a:spcBef>
                <a:spcPts val="0"/>
              </a:spcBef>
              <a:buNone/>
            </a:pPr>
            <a:r>
              <a:rPr lang="en-US" altLang="ko-Kore-US" sz="1900" dirty="0" err="1">
                <a:effectLst/>
              </a:rPr>
              <a:t>Puggaard</a:t>
            </a:r>
            <a:r>
              <a:rPr lang="en-US" altLang="ko-Kore-US" sz="1900" dirty="0">
                <a:effectLst/>
              </a:rPr>
              <a:t>-Rode, R., </a:t>
            </a:r>
            <a:r>
              <a:rPr lang="en-US" altLang="ko-Kore-US" sz="1900" dirty="0" err="1">
                <a:effectLst/>
              </a:rPr>
              <a:t>Horslund</a:t>
            </a:r>
            <a:r>
              <a:rPr lang="en-US" altLang="ko-Kore-US" sz="1900" dirty="0">
                <a:effectLst/>
              </a:rPr>
              <a:t>, C. S., &amp; </a:t>
            </a:r>
            <a:r>
              <a:rPr lang="en-US" altLang="ko-Kore-US" sz="1900" dirty="0" err="1">
                <a:effectLst/>
              </a:rPr>
              <a:t>Jørgensen</a:t>
            </a:r>
            <a:r>
              <a:rPr lang="en-US" altLang="ko-Kore-US" sz="1900" dirty="0">
                <a:effectLst/>
              </a:rPr>
              <a:t>, H. (2022). The rarity of intervocalic voicing of stops in Danish spontaneous speech. </a:t>
            </a:r>
            <a:r>
              <a:rPr lang="en-US" altLang="ko-Kore-US" sz="1900" i="1" dirty="0">
                <a:effectLst/>
              </a:rPr>
              <a:t>Laboratory Phonology</a:t>
            </a:r>
            <a:r>
              <a:rPr lang="en-US" altLang="ko-Kore-US" sz="1900" dirty="0">
                <a:effectLst/>
              </a:rPr>
              <a:t>, </a:t>
            </a:r>
            <a:r>
              <a:rPr lang="en-US" altLang="ko-Kore-US" sz="1900" i="1" dirty="0">
                <a:effectLst/>
              </a:rPr>
              <a:t>13</a:t>
            </a:r>
            <a:r>
              <a:rPr lang="en-US" altLang="ko-Kore-US" sz="1900" dirty="0">
                <a:effectLst/>
              </a:rPr>
              <a:t>(1). </a:t>
            </a:r>
          </a:p>
          <a:p>
            <a:pPr marL="0" indent="0">
              <a:lnSpc>
                <a:spcPct val="120000"/>
              </a:lnSpc>
              <a:spcBef>
                <a:spcPts val="0"/>
              </a:spcBef>
              <a:buNone/>
            </a:pPr>
            <a:r>
              <a:rPr lang="en-US" altLang="ko-Kore-US" sz="1900" dirty="0">
                <a:effectLst/>
              </a:rPr>
              <a:t>Romero Gallego, J. (1995). </a:t>
            </a:r>
            <a:r>
              <a:rPr lang="en-US" altLang="ko-Kore-US" sz="1900" i="1" dirty="0">
                <a:effectLst/>
              </a:rPr>
              <a:t>Gestural organization in Spanish: An experimental study of spirantization and aspiration</a:t>
            </a:r>
            <a:r>
              <a:rPr lang="en-US" altLang="ko-Kore-US" sz="1900" dirty="0">
                <a:effectLst/>
              </a:rPr>
              <a:t> [Ph.D., University of Connecticut]. </a:t>
            </a:r>
          </a:p>
          <a:p>
            <a:pPr marL="0" indent="0">
              <a:lnSpc>
                <a:spcPct val="120000"/>
              </a:lnSpc>
              <a:spcBef>
                <a:spcPts val="0"/>
              </a:spcBef>
              <a:buNone/>
            </a:pPr>
            <a:r>
              <a:rPr lang="en-US" altLang="ko-Kore-US" sz="1900" dirty="0">
                <a:effectLst/>
              </a:rPr>
              <a:t>Shaw, J. A., Carignan, C., Agostini, T. G., </a:t>
            </a:r>
            <a:r>
              <a:rPr lang="en-US" altLang="ko-Kore-US" sz="1900" dirty="0" err="1">
                <a:effectLst/>
              </a:rPr>
              <a:t>Mailhammer</a:t>
            </a:r>
            <a:r>
              <a:rPr lang="en-US" altLang="ko-Kore-US" sz="1900" dirty="0">
                <a:effectLst/>
              </a:rPr>
              <a:t>, R., Harvey, M., &amp; Derrick, D. (2020). Phonological contrast and phonetic variation: The case of velars in Iwaidja. </a:t>
            </a:r>
            <a:r>
              <a:rPr lang="en-US" altLang="ko-Kore-US" sz="1900" i="1" dirty="0">
                <a:effectLst/>
              </a:rPr>
              <a:t>Language</a:t>
            </a:r>
            <a:r>
              <a:rPr lang="en-US" altLang="ko-Kore-US" sz="1900" dirty="0">
                <a:effectLst/>
              </a:rPr>
              <a:t>, </a:t>
            </a:r>
            <a:r>
              <a:rPr lang="en-US" altLang="ko-Kore-US" sz="1900" i="1" dirty="0">
                <a:effectLst/>
              </a:rPr>
              <a:t>96</a:t>
            </a:r>
            <a:r>
              <a:rPr lang="en-US" altLang="ko-Kore-US" sz="1900" dirty="0">
                <a:effectLst/>
              </a:rPr>
              <a:t>(3), 578–617. </a:t>
            </a:r>
          </a:p>
          <a:p>
            <a:pPr marL="0" indent="0">
              <a:lnSpc>
                <a:spcPct val="120000"/>
              </a:lnSpc>
              <a:spcBef>
                <a:spcPts val="0"/>
              </a:spcBef>
              <a:buNone/>
            </a:pPr>
            <a:r>
              <a:rPr lang="en-US" altLang="ko-Kore-US" sz="1900" dirty="0" err="1">
                <a:effectLst/>
              </a:rPr>
              <a:t>Simonet</a:t>
            </a:r>
            <a:r>
              <a:rPr lang="en-US" altLang="ko-Kore-US" sz="1900" dirty="0">
                <a:effectLst/>
              </a:rPr>
              <a:t>, M., </a:t>
            </a:r>
            <a:r>
              <a:rPr lang="en-US" altLang="ko-Kore-US" sz="1900" dirty="0" err="1">
                <a:effectLst/>
              </a:rPr>
              <a:t>Hualde</a:t>
            </a:r>
            <a:r>
              <a:rPr lang="en-US" altLang="ko-Kore-US" sz="1900" dirty="0">
                <a:effectLst/>
              </a:rPr>
              <a:t>, J. I., &amp; </a:t>
            </a:r>
            <a:r>
              <a:rPr lang="en-US" altLang="ko-Kore-US" sz="1900" dirty="0" err="1">
                <a:effectLst/>
              </a:rPr>
              <a:t>Nadeu</a:t>
            </a:r>
            <a:r>
              <a:rPr lang="en-US" altLang="ko-Kore-US" sz="1900" dirty="0">
                <a:effectLst/>
              </a:rPr>
              <a:t>, M. (2012). Lenition of /d/ in spontaneous Spanish and Catalan. </a:t>
            </a:r>
            <a:r>
              <a:rPr lang="en-US" altLang="ko-Kore-US" sz="1900" i="1" dirty="0" err="1">
                <a:effectLst/>
              </a:rPr>
              <a:t>Interspeech</a:t>
            </a:r>
            <a:r>
              <a:rPr lang="en-US" altLang="ko-Kore-US" sz="1900" i="1" dirty="0">
                <a:effectLst/>
              </a:rPr>
              <a:t> 2012</a:t>
            </a:r>
            <a:r>
              <a:rPr lang="en-US" altLang="ko-Kore-US" sz="1900" dirty="0">
                <a:effectLst/>
              </a:rPr>
              <a:t>, 1416–1419. </a:t>
            </a:r>
            <a:r>
              <a:rPr lang="en-US" altLang="ko-Kore-US" sz="1900" dirty="0">
                <a:effectLst/>
                <a:hlinkClick r:id="rId7"/>
              </a:rPr>
              <a:t>https://doi.org/10.21437/Interspeech.2012-50</a:t>
            </a:r>
            <a:endParaRPr lang="en-US" altLang="ko-Kore-US" sz="1900" dirty="0">
              <a:effectLst/>
            </a:endParaRPr>
          </a:p>
          <a:p>
            <a:pPr marL="0" indent="0">
              <a:lnSpc>
                <a:spcPct val="120000"/>
              </a:lnSpc>
              <a:spcBef>
                <a:spcPts val="0"/>
              </a:spcBef>
              <a:buNone/>
            </a:pPr>
            <a:r>
              <a:rPr lang="en-US" altLang="ko-Kore-US" sz="1900" dirty="0">
                <a:effectLst/>
              </a:rPr>
              <a:t>Soler, A., &amp; </a:t>
            </a:r>
            <a:r>
              <a:rPr lang="en-US" altLang="ko-Kore-US" sz="1900" dirty="0" err="1">
                <a:effectLst/>
              </a:rPr>
              <a:t>Romerot</a:t>
            </a:r>
            <a:r>
              <a:rPr lang="en-US" altLang="ko-Kore-US" sz="1900" dirty="0">
                <a:effectLst/>
              </a:rPr>
              <a:t>, J. (1999). The role of </a:t>
            </a:r>
            <a:r>
              <a:rPr lang="en-US" altLang="ko-Kore-US" sz="1900" dirty="0" err="1">
                <a:effectLst/>
              </a:rPr>
              <a:t>duratioin</a:t>
            </a:r>
            <a:r>
              <a:rPr lang="en-US" altLang="ko-Kore-US" sz="1900" dirty="0">
                <a:effectLst/>
              </a:rPr>
              <a:t> in stop lenition in Spanish. </a:t>
            </a:r>
            <a:r>
              <a:rPr lang="en-US" altLang="ko-Kore-US" sz="1900" i="1" dirty="0">
                <a:effectLst/>
              </a:rPr>
              <a:t>Proceedings of The 14th International Congress of Phonetic Sciences</a:t>
            </a:r>
            <a:r>
              <a:rPr lang="en-US" altLang="ko-Kore-US" sz="1900" dirty="0">
                <a:effectLst/>
              </a:rPr>
              <a:t>, 483–486.</a:t>
            </a:r>
          </a:p>
          <a:p>
            <a:pPr marL="0" indent="0">
              <a:lnSpc>
                <a:spcPct val="120000"/>
              </a:lnSpc>
              <a:spcBef>
                <a:spcPts val="0"/>
              </a:spcBef>
              <a:buNone/>
            </a:pPr>
            <a:r>
              <a:rPr lang="en-US" altLang="ko-Kore-US" sz="1900" dirty="0" err="1">
                <a:effectLst/>
              </a:rPr>
              <a:t>Yoo</a:t>
            </a:r>
            <a:r>
              <a:rPr lang="en-US" altLang="ko-Kore-US" sz="1900" dirty="0">
                <a:effectLst/>
              </a:rPr>
              <a:t>, K. (2020). </a:t>
            </a:r>
            <a:r>
              <a:rPr lang="en-US" altLang="ko-Kore-US" sz="1900" i="1" dirty="0">
                <a:effectLst/>
              </a:rPr>
              <a:t>The production and perception of domain-initial strengthening in Seoul, Busan, and Ulsan Korean</a:t>
            </a:r>
            <a:r>
              <a:rPr lang="en-US" altLang="ko-Kore-US" sz="1900" dirty="0">
                <a:effectLst/>
              </a:rPr>
              <a:t> [Ph.D.].</a:t>
            </a:r>
          </a:p>
          <a:p>
            <a:pPr marL="0" indent="0">
              <a:lnSpc>
                <a:spcPct val="120000"/>
              </a:lnSpc>
              <a:spcBef>
                <a:spcPts val="0"/>
              </a:spcBef>
              <a:buNone/>
            </a:pPr>
            <a:r>
              <a:rPr lang="en-US" altLang="ko-Kore-US" sz="1900" dirty="0">
                <a:effectLst/>
              </a:rPr>
              <a:t>Yun, W., Yoon, K., Park, S., Lee, J., Cho, S., Kang, D., Byun, K., Hahn, H., &amp; Kim, J. (2015). The Korean Corpus of Spontaneous Speech. </a:t>
            </a:r>
            <a:r>
              <a:rPr lang="en-US" altLang="ko-Kore-US" sz="1900" i="1" dirty="0">
                <a:effectLst/>
              </a:rPr>
              <a:t>Phonetics and Speech Sciences</a:t>
            </a:r>
            <a:r>
              <a:rPr lang="en-US" altLang="ko-Kore-US" sz="1900" dirty="0">
                <a:effectLst/>
              </a:rPr>
              <a:t>, </a:t>
            </a:r>
            <a:r>
              <a:rPr lang="en-US" altLang="ko-Kore-US" sz="1900" i="1" dirty="0">
                <a:effectLst/>
              </a:rPr>
              <a:t>7</a:t>
            </a:r>
            <a:r>
              <a:rPr lang="en-US" altLang="ko-Kore-US" sz="1900" dirty="0">
                <a:effectLst/>
              </a:rPr>
              <a:t>(2), 103–109. </a:t>
            </a:r>
          </a:p>
          <a:p>
            <a:pPr marL="0" indent="0">
              <a:lnSpc>
                <a:spcPct val="120000"/>
              </a:lnSpc>
              <a:spcBef>
                <a:spcPts val="0"/>
              </a:spcBef>
              <a:buNone/>
            </a:pPr>
            <a:endParaRPr lang="en-US" sz="800" dirty="0"/>
          </a:p>
        </p:txBody>
      </p:sp>
      <p:sp>
        <p:nvSpPr>
          <p:cNvPr id="4" name="슬라이드 번호 개체 틀 3">
            <a:extLst>
              <a:ext uri="{FF2B5EF4-FFF2-40B4-BE49-F238E27FC236}">
                <a16:creationId xmlns:a16="http://schemas.microsoft.com/office/drawing/2014/main" id="{3027275F-BF07-528D-B4C0-87B02FEED00D}"/>
              </a:ext>
            </a:extLst>
          </p:cNvPr>
          <p:cNvSpPr>
            <a:spLocks noGrp="1"/>
          </p:cNvSpPr>
          <p:nvPr>
            <p:ph type="sldNum" sz="quarter" idx="12"/>
          </p:nvPr>
        </p:nvSpPr>
        <p:spPr/>
        <p:txBody>
          <a:bodyPr/>
          <a:lstStyle/>
          <a:p>
            <a:fld id="{0312AF70-B12A-864A-9FFE-4D47E2A5E8BA}" type="slidenum">
              <a:rPr kumimoji="1" lang="ko-Kore-US" altLang="en-US" smtClean="0"/>
              <a:t>37</a:t>
            </a:fld>
            <a:endParaRPr kumimoji="1" lang="ko-Kore-US" altLang="en-US"/>
          </a:p>
        </p:txBody>
      </p:sp>
    </p:spTree>
    <p:extLst>
      <p:ext uri="{BB962C8B-B14F-4D97-AF65-F5344CB8AC3E}">
        <p14:creationId xmlns:p14="http://schemas.microsoft.com/office/powerpoint/2010/main" val="1907704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761AD23-A28A-8245-1536-97678785AC4D}"/>
              </a:ext>
            </a:extLst>
          </p:cNvPr>
          <p:cNvSpPr>
            <a:spLocks noGrp="1"/>
          </p:cNvSpPr>
          <p:nvPr>
            <p:ph type="title"/>
          </p:nvPr>
        </p:nvSpPr>
        <p:spPr>
          <a:xfrm>
            <a:off x="513460" y="5458418"/>
            <a:ext cx="10515600" cy="1325563"/>
          </a:xfrm>
        </p:spPr>
        <p:txBody>
          <a:bodyPr/>
          <a:lstStyle/>
          <a:p>
            <a:r>
              <a:rPr lang="en-US" dirty="0"/>
              <a:t>More slides!</a:t>
            </a:r>
          </a:p>
        </p:txBody>
      </p:sp>
      <p:sp>
        <p:nvSpPr>
          <p:cNvPr id="4" name="슬라이드 번호 개체 틀 3">
            <a:extLst>
              <a:ext uri="{FF2B5EF4-FFF2-40B4-BE49-F238E27FC236}">
                <a16:creationId xmlns:a16="http://schemas.microsoft.com/office/drawing/2014/main" id="{2CF1E754-0DAE-F70C-B0F2-4B443B594424}"/>
              </a:ext>
            </a:extLst>
          </p:cNvPr>
          <p:cNvSpPr>
            <a:spLocks noGrp="1"/>
          </p:cNvSpPr>
          <p:nvPr>
            <p:ph type="sldNum" sz="quarter" idx="12"/>
          </p:nvPr>
        </p:nvSpPr>
        <p:spPr/>
        <p:txBody>
          <a:bodyPr/>
          <a:lstStyle/>
          <a:p>
            <a:fld id="{0312AF70-B12A-864A-9FFE-4D47E2A5E8BA}" type="slidenum">
              <a:rPr kumimoji="1" lang="ko-Kore-US" altLang="en-US" smtClean="0"/>
              <a:t>38</a:t>
            </a:fld>
            <a:endParaRPr kumimoji="1" lang="ko-Kore-US" altLang="en-US"/>
          </a:p>
        </p:txBody>
      </p:sp>
    </p:spTree>
    <p:extLst>
      <p:ext uri="{BB962C8B-B14F-4D97-AF65-F5344CB8AC3E}">
        <p14:creationId xmlns:p14="http://schemas.microsoft.com/office/powerpoint/2010/main" val="449932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A8D06E-444C-9A47-F5AE-8840D74EB5B5}"/>
              </a:ext>
            </a:extLst>
          </p:cNvPr>
          <p:cNvSpPr>
            <a:spLocks noGrp="1"/>
          </p:cNvSpPr>
          <p:nvPr>
            <p:ph type="title"/>
          </p:nvPr>
        </p:nvSpPr>
        <p:spPr/>
        <p:txBody>
          <a:bodyPr>
            <a:normAutofit/>
          </a:bodyPr>
          <a:lstStyle/>
          <a:p>
            <a:r>
              <a:rPr kumimoji="1" lang="en-US" altLang="ko-Kore-US" sz="4000" dirty="0"/>
              <a:t>Automatic quantification of the degree of lenition</a:t>
            </a:r>
            <a:endParaRPr kumimoji="1" lang="ko-Kore-US" altLang="en-US" sz="4000" dirty="0"/>
          </a:p>
        </p:txBody>
      </p:sp>
      <p:sp>
        <p:nvSpPr>
          <p:cNvPr id="4" name="슬라이드 번호 개체 틀 3">
            <a:extLst>
              <a:ext uri="{FF2B5EF4-FFF2-40B4-BE49-F238E27FC236}">
                <a16:creationId xmlns:a16="http://schemas.microsoft.com/office/drawing/2014/main" id="{98F4E4FB-F6D5-F4BA-2446-AA4F264DA5D5}"/>
              </a:ext>
            </a:extLst>
          </p:cNvPr>
          <p:cNvSpPr>
            <a:spLocks noGrp="1"/>
          </p:cNvSpPr>
          <p:nvPr>
            <p:ph type="sldNum" sz="quarter" idx="12"/>
          </p:nvPr>
        </p:nvSpPr>
        <p:spPr/>
        <p:txBody>
          <a:bodyPr/>
          <a:lstStyle/>
          <a:p>
            <a:fld id="{0312AF70-B12A-864A-9FFE-4D47E2A5E8BA}" type="slidenum">
              <a:rPr kumimoji="1" lang="ko-Kore-US" altLang="en-US" smtClean="0"/>
              <a:t>39</a:t>
            </a:fld>
            <a:endParaRPr kumimoji="1" lang="ko-Kore-US" altLang="en-US"/>
          </a:p>
        </p:txBody>
      </p:sp>
      <p:pic>
        <p:nvPicPr>
          <p:cNvPr id="5" name="그림 4">
            <a:extLst>
              <a:ext uri="{FF2B5EF4-FFF2-40B4-BE49-F238E27FC236}">
                <a16:creationId xmlns:a16="http://schemas.microsoft.com/office/drawing/2014/main" id="{53AEB54C-9045-DEE5-1ECA-ED4ECAE80AC0}"/>
              </a:ext>
            </a:extLst>
          </p:cNvPr>
          <p:cNvPicPr>
            <a:picLocks noChangeAspect="1"/>
          </p:cNvPicPr>
          <p:nvPr/>
        </p:nvPicPr>
        <p:blipFill>
          <a:blip r:embed="rId2"/>
          <a:stretch>
            <a:fillRect/>
          </a:stretch>
        </p:blipFill>
        <p:spPr>
          <a:xfrm>
            <a:off x="378863" y="2189862"/>
            <a:ext cx="7772400" cy="4663440"/>
          </a:xfrm>
          <a:prstGeom prst="rect">
            <a:avLst/>
          </a:prstGeom>
        </p:spPr>
      </p:pic>
      <p:sp>
        <p:nvSpPr>
          <p:cNvPr id="36" name="TextBox 35">
            <a:extLst>
              <a:ext uri="{FF2B5EF4-FFF2-40B4-BE49-F238E27FC236}">
                <a16:creationId xmlns:a16="http://schemas.microsoft.com/office/drawing/2014/main" id="{1FC635CA-D76C-63A9-1A41-032D5C4AFA6C}"/>
              </a:ext>
            </a:extLst>
          </p:cNvPr>
          <p:cNvSpPr txBox="1"/>
          <p:nvPr/>
        </p:nvSpPr>
        <p:spPr>
          <a:xfrm>
            <a:off x="1803163" y="1454189"/>
            <a:ext cx="1871529" cy="923330"/>
          </a:xfrm>
          <a:prstGeom prst="rect">
            <a:avLst/>
          </a:prstGeom>
          <a:noFill/>
        </p:spPr>
        <p:txBody>
          <a:bodyPr wrap="square" rtlCol="0">
            <a:spAutoFit/>
          </a:bodyPr>
          <a:lstStyle/>
          <a:p>
            <a:pPr algn="r"/>
            <a:r>
              <a:rPr lang="en-US" dirty="0"/>
              <a:t>Preceding Vowel </a:t>
            </a:r>
          </a:p>
          <a:p>
            <a:pPr algn="r"/>
            <a:r>
              <a:rPr lang="en-US" dirty="0"/>
              <a:t>(high intensity)</a:t>
            </a:r>
          </a:p>
          <a:p>
            <a:pPr algn="r"/>
            <a:r>
              <a:rPr lang="en-US" dirty="0"/>
              <a:t>/</a:t>
            </a:r>
            <a:r>
              <a:rPr lang="en-US" dirty="0" err="1"/>
              <a:t>ɔ</a:t>
            </a:r>
            <a:endParaRPr lang="en-US" dirty="0"/>
          </a:p>
        </p:txBody>
      </p:sp>
      <p:sp>
        <p:nvSpPr>
          <p:cNvPr id="38" name="직사각형 37">
            <a:extLst>
              <a:ext uri="{FF2B5EF4-FFF2-40B4-BE49-F238E27FC236}">
                <a16:creationId xmlns:a16="http://schemas.microsoft.com/office/drawing/2014/main" id="{8E3421FB-A5F8-E8F1-156A-D607116DC284}"/>
              </a:ext>
            </a:extLst>
          </p:cNvPr>
          <p:cNvSpPr/>
          <p:nvPr/>
        </p:nvSpPr>
        <p:spPr>
          <a:xfrm>
            <a:off x="3648857" y="1517391"/>
            <a:ext cx="1564077" cy="789974"/>
          </a:xfrm>
          <a:prstGeom prst="rect">
            <a:avLst/>
          </a:prstGeom>
          <a:solidFill>
            <a:srgbClr val="56B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Lenis Obs.</a:t>
            </a:r>
          </a:p>
          <a:p>
            <a:pPr algn="ctr"/>
            <a:endParaRPr lang="en-US" b="1" dirty="0">
              <a:solidFill>
                <a:schemeClr val="tx1"/>
              </a:solidFill>
            </a:endParaRPr>
          </a:p>
          <a:p>
            <a:pPr algn="ctr"/>
            <a:r>
              <a:rPr lang="en-US" b="1" dirty="0">
                <a:solidFill>
                  <a:schemeClr val="tx1"/>
                </a:solidFill>
              </a:rPr>
              <a:t>k</a:t>
            </a:r>
          </a:p>
        </p:txBody>
      </p:sp>
      <p:sp>
        <p:nvSpPr>
          <p:cNvPr id="37" name="TextBox 36">
            <a:extLst>
              <a:ext uri="{FF2B5EF4-FFF2-40B4-BE49-F238E27FC236}">
                <a16:creationId xmlns:a16="http://schemas.microsoft.com/office/drawing/2014/main" id="{E8E273FD-71C0-EDDC-FA84-AABA3A29E049}"/>
              </a:ext>
            </a:extLst>
          </p:cNvPr>
          <p:cNvSpPr txBox="1"/>
          <p:nvPr/>
        </p:nvSpPr>
        <p:spPr>
          <a:xfrm>
            <a:off x="5212934" y="1444601"/>
            <a:ext cx="1871529" cy="923330"/>
          </a:xfrm>
          <a:prstGeom prst="rect">
            <a:avLst/>
          </a:prstGeom>
          <a:noFill/>
        </p:spPr>
        <p:txBody>
          <a:bodyPr wrap="square" rtlCol="0">
            <a:spAutoFit/>
          </a:bodyPr>
          <a:lstStyle/>
          <a:p>
            <a:r>
              <a:rPr lang="en-US" dirty="0"/>
              <a:t>Following Vowel </a:t>
            </a:r>
          </a:p>
          <a:p>
            <a:r>
              <a:rPr lang="en-US" dirty="0"/>
              <a:t>(high intensity)</a:t>
            </a:r>
          </a:p>
          <a:p>
            <a:r>
              <a:rPr lang="en-US" dirty="0" err="1"/>
              <a:t>i</a:t>
            </a:r>
            <a:r>
              <a:rPr lang="en-US" dirty="0"/>
              <a:t>/</a:t>
            </a:r>
          </a:p>
        </p:txBody>
      </p:sp>
      <p:sp>
        <p:nvSpPr>
          <p:cNvPr id="7" name="TextBox 6">
            <a:extLst>
              <a:ext uri="{FF2B5EF4-FFF2-40B4-BE49-F238E27FC236}">
                <a16:creationId xmlns:a16="http://schemas.microsoft.com/office/drawing/2014/main" id="{F9F74E35-4E19-EDCD-E24B-588B96355884}"/>
              </a:ext>
            </a:extLst>
          </p:cNvPr>
          <p:cNvSpPr txBox="1"/>
          <p:nvPr/>
        </p:nvSpPr>
        <p:spPr>
          <a:xfrm>
            <a:off x="7434840" y="4614728"/>
            <a:ext cx="4213078" cy="1200329"/>
          </a:xfrm>
          <a:prstGeom prst="rect">
            <a:avLst/>
          </a:prstGeom>
          <a:noFill/>
        </p:spPr>
        <p:txBody>
          <a:bodyPr wrap="square" rtlCol="0">
            <a:spAutoFit/>
          </a:bodyPr>
          <a:lstStyle/>
          <a:p>
            <a:r>
              <a:rPr lang="en-US" dirty="0"/>
              <a:t>From the velocity of intensity contour, </a:t>
            </a:r>
          </a:p>
          <a:p>
            <a:r>
              <a:rPr lang="en-US" dirty="0"/>
              <a:t>Find the </a:t>
            </a:r>
            <a:r>
              <a:rPr lang="en-US" dirty="0">
                <a:solidFill>
                  <a:srgbClr val="56B4EA"/>
                </a:solidFill>
              </a:rPr>
              <a:t>negative</a:t>
            </a:r>
            <a:r>
              <a:rPr lang="en-US" dirty="0"/>
              <a:t> </a:t>
            </a:r>
            <a:r>
              <a:rPr lang="en-US" dirty="0">
                <a:solidFill>
                  <a:srgbClr val="7030A0"/>
                </a:solidFill>
              </a:rPr>
              <a:t>extreme</a:t>
            </a:r>
            <a:r>
              <a:rPr lang="en-US" dirty="0"/>
              <a:t> velocity</a:t>
            </a:r>
          </a:p>
          <a:p>
            <a:r>
              <a:rPr lang="en-US" dirty="0"/>
              <a:t>(where the </a:t>
            </a:r>
            <a:r>
              <a:rPr lang="en-US" dirty="0">
                <a:solidFill>
                  <a:srgbClr val="56B4EA"/>
                </a:solidFill>
              </a:rPr>
              <a:t>fall</a:t>
            </a:r>
            <a:r>
              <a:rPr lang="en-US" dirty="0"/>
              <a:t> of intensity is the </a:t>
            </a:r>
            <a:r>
              <a:rPr lang="en-US" dirty="0">
                <a:solidFill>
                  <a:srgbClr val="7030A0"/>
                </a:solidFill>
              </a:rPr>
              <a:t>steepest</a:t>
            </a:r>
            <a:r>
              <a:rPr lang="en-US" dirty="0"/>
              <a:t>)</a:t>
            </a:r>
          </a:p>
          <a:p>
            <a:r>
              <a:rPr lang="en-US" dirty="0"/>
              <a:t>near the left boundary of the obstruent</a:t>
            </a:r>
          </a:p>
        </p:txBody>
      </p:sp>
    </p:spTree>
    <p:extLst>
      <p:ext uri="{BB962C8B-B14F-4D97-AF65-F5344CB8AC3E}">
        <p14:creationId xmlns:p14="http://schemas.microsoft.com/office/powerpoint/2010/main" val="229209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F644C6-29F3-3DC6-4B8A-005311E17C91}"/>
              </a:ext>
            </a:extLst>
          </p:cNvPr>
          <p:cNvSpPr>
            <a:spLocks noGrp="1"/>
          </p:cNvSpPr>
          <p:nvPr>
            <p:ph type="title"/>
          </p:nvPr>
        </p:nvSpPr>
        <p:spPr/>
        <p:txBody>
          <a:bodyPr/>
          <a:lstStyle/>
          <a:p>
            <a:r>
              <a:rPr lang="en-US" dirty="0"/>
              <a:t>Research questions:</a:t>
            </a:r>
          </a:p>
        </p:txBody>
      </p:sp>
      <p:sp>
        <p:nvSpPr>
          <p:cNvPr id="3" name="내용 개체 틀 2">
            <a:extLst>
              <a:ext uri="{FF2B5EF4-FFF2-40B4-BE49-F238E27FC236}">
                <a16:creationId xmlns:a16="http://schemas.microsoft.com/office/drawing/2014/main" id="{C310FAEF-0B2D-8CA0-7477-3981C45C0668}"/>
              </a:ext>
            </a:extLst>
          </p:cNvPr>
          <p:cNvSpPr>
            <a:spLocks noGrp="1"/>
          </p:cNvSpPr>
          <p:nvPr>
            <p:ph idx="1"/>
          </p:nvPr>
        </p:nvSpPr>
        <p:spPr>
          <a:xfrm>
            <a:off x="838200" y="1825625"/>
            <a:ext cx="10647348" cy="4351338"/>
          </a:xfrm>
        </p:spPr>
        <p:txBody>
          <a:bodyPr/>
          <a:lstStyle/>
          <a:p>
            <a:r>
              <a:rPr lang="en-US" dirty="0"/>
              <a:t>What factors cause obstruents to lenite?</a:t>
            </a:r>
          </a:p>
          <a:p>
            <a:pPr lvl="1">
              <a:buClr>
                <a:schemeClr val="tx1"/>
              </a:buClr>
            </a:pPr>
            <a:r>
              <a:rPr lang="en-US" dirty="0">
                <a:solidFill>
                  <a:srgbClr val="56B4EA"/>
                </a:solidFill>
              </a:rPr>
              <a:t>Prosodic</a:t>
            </a:r>
            <a:r>
              <a:rPr lang="en-US" dirty="0"/>
              <a:t> position</a:t>
            </a:r>
          </a:p>
          <a:p>
            <a:pPr lvl="1">
              <a:buClr>
                <a:schemeClr val="tx1"/>
              </a:buClr>
            </a:pPr>
            <a:r>
              <a:rPr lang="en-US" altLang="ko-Kore-US" dirty="0">
                <a:solidFill>
                  <a:srgbClr val="56B4EA"/>
                </a:solidFill>
              </a:rPr>
              <a:t>Predictability</a:t>
            </a:r>
            <a:endParaRPr lang="en-US" dirty="0">
              <a:solidFill>
                <a:srgbClr val="56B4EA"/>
              </a:solidFill>
            </a:endParaRPr>
          </a:p>
          <a:p>
            <a:pPr lvl="1">
              <a:buClr>
                <a:schemeClr val="tx1"/>
              </a:buClr>
            </a:pPr>
            <a:r>
              <a:rPr lang="en-US" dirty="0">
                <a:solidFill>
                  <a:srgbClr val="56B4EA"/>
                </a:solidFill>
              </a:rPr>
              <a:t>Phonological</a:t>
            </a:r>
            <a:r>
              <a:rPr lang="en-US" dirty="0"/>
              <a:t> context (neighboring vowel height)</a:t>
            </a:r>
            <a:endParaRPr lang="en-US" dirty="0">
              <a:solidFill>
                <a:srgbClr val="56B4EA"/>
              </a:solidFill>
            </a:endParaRPr>
          </a:p>
          <a:p>
            <a:r>
              <a:rPr lang="en-US" dirty="0"/>
              <a:t>How do these factors interact with each other?</a:t>
            </a:r>
          </a:p>
          <a:p>
            <a:r>
              <a:rPr lang="en-US" altLang="ko-Kore-US" dirty="0"/>
              <a:t>Test case: Variable realization of the lenis obstruents in a Seoul Korean spontaneous speech corpus</a:t>
            </a:r>
            <a:endParaRPr lang="en-US" dirty="0"/>
          </a:p>
        </p:txBody>
      </p:sp>
      <p:sp>
        <p:nvSpPr>
          <p:cNvPr id="4" name="슬라이드 번호 개체 틀 3">
            <a:extLst>
              <a:ext uri="{FF2B5EF4-FFF2-40B4-BE49-F238E27FC236}">
                <a16:creationId xmlns:a16="http://schemas.microsoft.com/office/drawing/2014/main" id="{60B8C8E2-A8BD-6C18-603A-B9129B51A2F4}"/>
              </a:ext>
            </a:extLst>
          </p:cNvPr>
          <p:cNvSpPr>
            <a:spLocks noGrp="1"/>
          </p:cNvSpPr>
          <p:nvPr>
            <p:ph type="sldNum" sz="quarter" idx="12"/>
          </p:nvPr>
        </p:nvSpPr>
        <p:spPr/>
        <p:txBody>
          <a:bodyPr/>
          <a:lstStyle/>
          <a:p>
            <a:fld id="{0312AF70-B12A-864A-9FFE-4D47E2A5E8BA}" type="slidenum">
              <a:rPr kumimoji="1" lang="ko-Kore-US" altLang="en-US" smtClean="0"/>
              <a:t>4</a:t>
            </a:fld>
            <a:endParaRPr kumimoji="1" lang="ko-Kore-US" altLang="en-US"/>
          </a:p>
        </p:txBody>
      </p:sp>
    </p:spTree>
    <p:extLst>
      <p:ext uri="{BB962C8B-B14F-4D97-AF65-F5344CB8AC3E}">
        <p14:creationId xmlns:p14="http://schemas.microsoft.com/office/powerpoint/2010/main" val="211936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044528F-2B0C-5467-A3BB-DEEAB5A1399E}"/>
              </a:ext>
            </a:extLst>
          </p:cNvPr>
          <p:cNvSpPr>
            <a:spLocks noGrp="1"/>
          </p:cNvSpPr>
          <p:nvPr>
            <p:ph type="title"/>
          </p:nvPr>
        </p:nvSpPr>
        <p:spPr/>
        <p:txBody>
          <a:bodyPr/>
          <a:lstStyle/>
          <a:p>
            <a:r>
              <a:rPr kumimoji="1" lang="en-US" altLang="ko-Kore-US" dirty="0"/>
              <a:t>Analysis: Linear mixed effects regression</a:t>
            </a:r>
            <a:endParaRPr kumimoji="1" lang="ko-Kore-US" altLang="en-US" dirty="0"/>
          </a:p>
        </p:txBody>
      </p:sp>
      <p:sp>
        <p:nvSpPr>
          <p:cNvPr id="3" name="내용 개체 틀 2">
            <a:extLst>
              <a:ext uri="{FF2B5EF4-FFF2-40B4-BE49-F238E27FC236}">
                <a16:creationId xmlns:a16="http://schemas.microsoft.com/office/drawing/2014/main" id="{6455411A-9E27-C4C1-8D6C-868E4D421487}"/>
              </a:ext>
            </a:extLst>
          </p:cNvPr>
          <p:cNvSpPr>
            <a:spLocks noGrp="1"/>
          </p:cNvSpPr>
          <p:nvPr>
            <p:ph idx="1"/>
          </p:nvPr>
        </p:nvSpPr>
        <p:spPr>
          <a:xfrm>
            <a:off x="838199" y="1825624"/>
            <a:ext cx="10863943" cy="5108575"/>
          </a:xfrm>
        </p:spPr>
        <p:txBody>
          <a:bodyPr>
            <a:normAutofit/>
          </a:bodyPr>
          <a:lstStyle/>
          <a:p>
            <a:r>
              <a:rPr kumimoji="1" lang="en-US" altLang="ko-Kore-US" dirty="0"/>
              <a:t>Standardized </a:t>
            </a:r>
            <a:r>
              <a:rPr kumimoji="1" lang="en-US" altLang="ko-Kore-US" dirty="0">
                <a:solidFill>
                  <a:srgbClr val="56B4EA"/>
                </a:solidFill>
              </a:rPr>
              <a:t>absolute</a:t>
            </a:r>
            <a:r>
              <a:rPr kumimoji="1" lang="en-US" altLang="ko-Kore-US" dirty="0"/>
              <a:t> CVE ~ </a:t>
            </a:r>
            <a:r>
              <a:rPr kumimoji="1" lang="en-US" altLang="ko-Kore-US" dirty="0">
                <a:solidFill>
                  <a:srgbClr val="56B4EA"/>
                </a:solidFill>
              </a:rPr>
              <a:t># lower = more lenition</a:t>
            </a:r>
          </a:p>
          <a:p>
            <a:pPr lvl="1"/>
            <a:r>
              <a:rPr kumimoji="1" lang="en-US" altLang="ko-Kore-US" sz="2500" dirty="0"/>
              <a:t>Initial (PWd Initial syllable or not) +</a:t>
            </a:r>
            <a:r>
              <a:rPr kumimoji="1" lang="en-US" altLang="ko-Kore-US" sz="2500" dirty="0">
                <a:solidFill>
                  <a:schemeClr val="tx1">
                    <a:lumMod val="50000"/>
                    <a:lumOff val="50000"/>
                  </a:schemeClr>
                </a:solidFill>
              </a:rPr>
              <a:t> </a:t>
            </a:r>
            <a:r>
              <a:rPr kumimoji="1" lang="en-US" altLang="ko-Kore-US" sz="2500" dirty="0">
                <a:solidFill>
                  <a:srgbClr val="56B4EA"/>
                </a:solidFill>
                <a:sym typeface="Wingdings" pitchFamily="2" charset="2"/>
              </a:rPr>
              <a:t># </a:t>
            </a:r>
            <a:r>
              <a:rPr kumimoji="1" lang="en-US" altLang="ko-Kore-US" sz="2500" dirty="0" err="1">
                <a:solidFill>
                  <a:srgbClr val="56B4EA"/>
                </a:solidFill>
                <a:sym typeface="Wingdings" pitchFamily="2" charset="2"/>
              </a:rPr>
              <a:t>NoBoundary</a:t>
            </a:r>
            <a:endParaRPr kumimoji="1" lang="en-US" altLang="ko-Kore-US" sz="2500" dirty="0">
              <a:solidFill>
                <a:srgbClr val="56B4EA"/>
              </a:solidFill>
            </a:endParaRPr>
          </a:p>
        </p:txBody>
      </p:sp>
      <p:sp>
        <p:nvSpPr>
          <p:cNvPr id="4" name="슬라이드 번호 개체 틀 3">
            <a:extLst>
              <a:ext uri="{FF2B5EF4-FFF2-40B4-BE49-F238E27FC236}">
                <a16:creationId xmlns:a16="http://schemas.microsoft.com/office/drawing/2014/main" id="{4134EB03-769A-C8CC-BC29-24EC87291350}"/>
              </a:ext>
            </a:extLst>
          </p:cNvPr>
          <p:cNvSpPr>
            <a:spLocks noGrp="1"/>
          </p:cNvSpPr>
          <p:nvPr>
            <p:ph type="sldNum" sz="quarter" idx="12"/>
          </p:nvPr>
        </p:nvSpPr>
        <p:spPr/>
        <p:txBody>
          <a:bodyPr/>
          <a:lstStyle/>
          <a:p>
            <a:fld id="{0312AF70-B12A-864A-9FFE-4D47E2A5E8BA}" type="slidenum">
              <a:rPr kumimoji="1" lang="ko-Kore-US" altLang="en-US" smtClean="0"/>
              <a:t>40</a:t>
            </a:fld>
            <a:endParaRPr kumimoji="1" lang="ko-Kore-US" altLang="en-US"/>
          </a:p>
        </p:txBody>
      </p:sp>
    </p:spTree>
    <p:extLst>
      <p:ext uri="{BB962C8B-B14F-4D97-AF65-F5344CB8AC3E}">
        <p14:creationId xmlns:p14="http://schemas.microsoft.com/office/powerpoint/2010/main" val="1484850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044528F-2B0C-5467-A3BB-DEEAB5A1399E}"/>
              </a:ext>
            </a:extLst>
          </p:cNvPr>
          <p:cNvSpPr>
            <a:spLocks noGrp="1"/>
          </p:cNvSpPr>
          <p:nvPr>
            <p:ph type="title"/>
          </p:nvPr>
        </p:nvSpPr>
        <p:spPr/>
        <p:txBody>
          <a:bodyPr/>
          <a:lstStyle/>
          <a:p>
            <a:r>
              <a:rPr kumimoji="1" lang="en-US" altLang="ko-Kore-US" dirty="0"/>
              <a:t>Analysis: Linear mixed effects regression</a:t>
            </a:r>
            <a:endParaRPr kumimoji="1" lang="ko-Kore-US" altLang="en-US" dirty="0"/>
          </a:p>
        </p:txBody>
      </p:sp>
      <p:sp>
        <p:nvSpPr>
          <p:cNvPr id="3" name="내용 개체 틀 2">
            <a:extLst>
              <a:ext uri="{FF2B5EF4-FFF2-40B4-BE49-F238E27FC236}">
                <a16:creationId xmlns:a16="http://schemas.microsoft.com/office/drawing/2014/main" id="{6455411A-9E27-C4C1-8D6C-868E4D421487}"/>
              </a:ext>
            </a:extLst>
          </p:cNvPr>
          <p:cNvSpPr>
            <a:spLocks noGrp="1"/>
          </p:cNvSpPr>
          <p:nvPr>
            <p:ph idx="1"/>
          </p:nvPr>
        </p:nvSpPr>
        <p:spPr>
          <a:xfrm>
            <a:off x="838199" y="1825624"/>
            <a:ext cx="10863943" cy="5108575"/>
          </a:xfrm>
        </p:spPr>
        <p:txBody>
          <a:bodyPr>
            <a:normAutofit/>
          </a:bodyPr>
          <a:lstStyle/>
          <a:p>
            <a:r>
              <a:rPr kumimoji="1" lang="en-US" altLang="ko-Kore-US" dirty="0"/>
              <a:t>CVE ~ </a:t>
            </a:r>
          </a:p>
          <a:p>
            <a:pPr lvl="1"/>
            <a:r>
              <a:rPr kumimoji="1" lang="en-US" altLang="ko-Kore-US" sz="2500" dirty="0"/>
              <a:t>Initial (PWd Initial syllable or not) + </a:t>
            </a:r>
            <a:r>
              <a:rPr kumimoji="1" lang="en-US" altLang="ko-Kore-US" sz="2500" dirty="0">
                <a:solidFill>
                  <a:srgbClr val="56B4EA"/>
                </a:solidFill>
                <a:sym typeface="Wingdings" pitchFamily="2" charset="2"/>
              </a:rPr>
              <a:t># </a:t>
            </a:r>
            <a:r>
              <a:rPr kumimoji="1" lang="en-US" altLang="ko-Kore-US" sz="2500" dirty="0" err="1">
                <a:solidFill>
                  <a:srgbClr val="56B4EA"/>
                </a:solidFill>
                <a:sym typeface="Wingdings" pitchFamily="2" charset="2"/>
              </a:rPr>
              <a:t>NoBoundary</a:t>
            </a:r>
            <a:endParaRPr kumimoji="1" lang="en-US" altLang="ko-Kore-US" sz="2200" dirty="0">
              <a:solidFill>
                <a:srgbClr val="56B4EA"/>
              </a:solidFill>
            </a:endParaRPr>
          </a:p>
          <a:p>
            <a:pPr lvl="1"/>
            <a:r>
              <a:rPr kumimoji="1" lang="en-US" altLang="ko-Kore-US" dirty="0"/>
              <a:t>Preceding vowel height +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MinEffort</a:t>
            </a:r>
            <a:r>
              <a:rPr kumimoji="1" lang="en-US" altLang="ko-Kore-US" dirty="0">
                <a:solidFill>
                  <a:srgbClr val="56B4EA"/>
                </a:solidFill>
                <a:sym typeface="Wingdings" pitchFamily="2" charset="2"/>
              </a:rPr>
              <a:t> {Low, Mid, High} </a:t>
            </a:r>
            <a:endParaRPr kumimoji="1" lang="en-US" altLang="ko-Kore-US" dirty="0">
              <a:solidFill>
                <a:srgbClr val="56B4EA"/>
              </a:solidFill>
            </a:endParaRPr>
          </a:p>
          <a:p>
            <a:pPr lvl="1"/>
            <a:r>
              <a:rPr kumimoji="1" lang="en-US" altLang="ko-Kore-US" dirty="0"/>
              <a:t>Following vowel height +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MinEffort</a:t>
            </a:r>
            <a:r>
              <a:rPr kumimoji="1" lang="en-US" altLang="ko-Kore-US" dirty="0">
                <a:solidFill>
                  <a:srgbClr val="56B4EA"/>
                </a:solidFill>
                <a:sym typeface="Wingdings" pitchFamily="2" charset="2"/>
              </a:rPr>
              <a:t> {Low, Mid, High} </a:t>
            </a:r>
          </a:p>
        </p:txBody>
      </p:sp>
      <p:sp>
        <p:nvSpPr>
          <p:cNvPr id="4" name="슬라이드 번호 개체 틀 3">
            <a:extLst>
              <a:ext uri="{FF2B5EF4-FFF2-40B4-BE49-F238E27FC236}">
                <a16:creationId xmlns:a16="http://schemas.microsoft.com/office/drawing/2014/main" id="{4134EB03-769A-C8CC-BC29-24EC87291350}"/>
              </a:ext>
            </a:extLst>
          </p:cNvPr>
          <p:cNvSpPr>
            <a:spLocks noGrp="1"/>
          </p:cNvSpPr>
          <p:nvPr>
            <p:ph type="sldNum" sz="quarter" idx="12"/>
          </p:nvPr>
        </p:nvSpPr>
        <p:spPr/>
        <p:txBody>
          <a:bodyPr/>
          <a:lstStyle/>
          <a:p>
            <a:fld id="{0312AF70-B12A-864A-9FFE-4D47E2A5E8BA}" type="slidenum">
              <a:rPr kumimoji="1" lang="ko-Kore-US" altLang="en-US" smtClean="0"/>
              <a:t>41</a:t>
            </a:fld>
            <a:endParaRPr kumimoji="1" lang="ko-Kore-US" altLang="en-US"/>
          </a:p>
        </p:txBody>
      </p:sp>
    </p:spTree>
    <p:extLst>
      <p:ext uri="{BB962C8B-B14F-4D97-AF65-F5344CB8AC3E}">
        <p14:creationId xmlns:p14="http://schemas.microsoft.com/office/powerpoint/2010/main" val="209068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044528F-2B0C-5467-A3BB-DEEAB5A1399E}"/>
              </a:ext>
            </a:extLst>
          </p:cNvPr>
          <p:cNvSpPr>
            <a:spLocks noGrp="1"/>
          </p:cNvSpPr>
          <p:nvPr>
            <p:ph type="title"/>
          </p:nvPr>
        </p:nvSpPr>
        <p:spPr/>
        <p:txBody>
          <a:bodyPr/>
          <a:lstStyle/>
          <a:p>
            <a:r>
              <a:rPr kumimoji="1" lang="en-US" altLang="ko-Kore-US" dirty="0"/>
              <a:t>Analysis: Linear mixed effects regression</a:t>
            </a:r>
            <a:endParaRPr kumimoji="1" lang="ko-Kore-US" altLang="en-US" dirty="0"/>
          </a:p>
        </p:txBody>
      </p:sp>
      <p:sp>
        <p:nvSpPr>
          <p:cNvPr id="3" name="내용 개체 틀 2">
            <a:extLst>
              <a:ext uri="{FF2B5EF4-FFF2-40B4-BE49-F238E27FC236}">
                <a16:creationId xmlns:a16="http://schemas.microsoft.com/office/drawing/2014/main" id="{6455411A-9E27-C4C1-8D6C-868E4D421487}"/>
              </a:ext>
            </a:extLst>
          </p:cNvPr>
          <p:cNvSpPr>
            <a:spLocks noGrp="1"/>
          </p:cNvSpPr>
          <p:nvPr>
            <p:ph idx="1"/>
          </p:nvPr>
        </p:nvSpPr>
        <p:spPr>
          <a:xfrm>
            <a:off x="838199" y="1825624"/>
            <a:ext cx="10863943" cy="5108575"/>
          </a:xfrm>
        </p:spPr>
        <p:txBody>
          <a:bodyPr>
            <a:normAutofit/>
          </a:bodyPr>
          <a:lstStyle/>
          <a:p>
            <a:r>
              <a:rPr kumimoji="1" lang="en-US" altLang="ko-Kore-US" dirty="0"/>
              <a:t>CVE ~</a:t>
            </a:r>
          </a:p>
          <a:p>
            <a:pPr lvl="1"/>
            <a:r>
              <a:rPr kumimoji="1" lang="en-US" altLang="ko-Kore-US" sz="2500" dirty="0"/>
              <a:t>Initial (PWd Initial syllable or not) +</a:t>
            </a:r>
            <a:r>
              <a:rPr kumimoji="1" lang="en-US" altLang="ko-Kore-US" sz="2500" dirty="0">
                <a:solidFill>
                  <a:schemeClr val="tx1">
                    <a:lumMod val="50000"/>
                    <a:lumOff val="50000"/>
                  </a:schemeClr>
                </a:solidFill>
              </a:rPr>
              <a:t> </a:t>
            </a:r>
            <a:r>
              <a:rPr kumimoji="1" lang="en-US" altLang="ko-Kore-US" sz="2500" dirty="0">
                <a:solidFill>
                  <a:srgbClr val="56B4EA"/>
                </a:solidFill>
                <a:sym typeface="Wingdings" pitchFamily="2" charset="2"/>
              </a:rPr>
              <a:t># </a:t>
            </a:r>
            <a:r>
              <a:rPr kumimoji="1" lang="en-US" altLang="ko-Kore-US" sz="2500" dirty="0" err="1">
                <a:solidFill>
                  <a:srgbClr val="56B4EA"/>
                </a:solidFill>
                <a:sym typeface="Wingdings" pitchFamily="2" charset="2"/>
              </a:rPr>
              <a:t>NoBoundary</a:t>
            </a:r>
            <a:endParaRPr kumimoji="1" lang="en-US" altLang="ko-Kore-US" sz="2200" dirty="0">
              <a:solidFill>
                <a:srgbClr val="56B4EA"/>
              </a:solidFill>
            </a:endParaRPr>
          </a:p>
          <a:p>
            <a:pPr lvl="1"/>
            <a:r>
              <a:rPr kumimoji="1" lang="en-US" altLang="ko-Kore-US" dirty="0"/>
              <a:t>Preceding vowel height +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MinEffort</a:t>
            </a:r>
            <a:endParaRPr kumimoji="1" lang="en-US" altLang="ko-Kore-US" dirty="0">
              <a:solidFill>
                <a:srgbClr val="56B4EA"/>
              </a:solidFill>
            </a:endParaRPr>
          </a:p>
          <a:p>
            <a:pPr lvl="1"/>
            <a:r>
              <a:rPr kumimoji="1" lang="en-US" altLang="ko-Kore-US" dirty="0"/>
              <a:t>Following vowel height +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MinEffort</a:t>
            </a:r>
            <a:endParaRPr kumimoji="1" lang="en-US" altLang="ko-Kore-US" dirty="0">
              <a:solidFill>
                <a:srgbClr val="56B4EA"/>
              </a:solidFill>
            </a:endParaRPr>
          </a:p>
          <a:p>
            <a:pPr lvl="1"/>
            <a:r>
              <a:rPr kumimoji="1" lang="en-US" altLang="ko-Kore-US" dirty="0"/>
              <a:t>Lexical frequency +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LowInfo</a:t>
            </a:r>
            <a:endParaRPr kumimoji="1" lang="en-US" altLang="ko-Kore-US" dirty="0">
              <a:solidFill>
                <a:srgbClr val="56B4EA"/>
              </a:solidFill>
              <a:sym typeface="Wingdings" pitchFamily="2" charset="2"/>
            </a:endParaRPr>
          </a:p>
          <a:p>
            <a:pPr lvl="1"/>
            <a:r>
              <a:rPr kumimoji="1" lang="en-US" altLang="ko-Kore-US" dirty="0"/>
              <a:t>Transitional probability +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LowInfo</a:t>
            </a:r>
            <a:r>
              <a:rPr kumimoji="1" lang="en-US" altLang="ko-Kore-US" dirty="0">
                <a:solidFill>
                  <a:srgbClr val="56B4EA"/>
                </a:solidFill>
                <a:sym typeface="Wingdings" pitchFamily="2" charset="2"/>
              </a:rPr>
              <a:t> </a:t>
            </a:r>
            <a:r>
              <a:rPr kumimoji="1" lang="en-US" altLang="ko-Kore-US" dirty="0">
                <a:solidFill>
                  <a:srgbClr val="56B4EA"/>
                </a:solidFill>
              </a:rPr>
              <a:t>p(</a:t>
            </a:r>
            <a:r>
              <a:rPr kumimoji="1" lang="en-US" altLang="ko-Kore-US" dirty="0" err="1">
                <a:solidFill>
                  <a:srgbClr val="56B4EA"/>
                </a:solidFill>
              </a:rPr>
              <a:t>σ</a:t>
            </a:r>
            <a:r>
              <a:rPr kumimoji="1" lang="en-US" altLang="ko-Kore-US" baseline="-25000" dirty="0" err="1">
                <a:solidFill>
                  <a:srgbClr val="56B4EA"/>
                </a:solidFill>
              </a:rPr>
              <a:t>current</a:t>
            </a:r>
            <a:r>
              <a:rPr kumimoji="1" lang="en-US" altLang="ko-Kore-US" dirty="0" err="1">
                <a:solidFill>
                  <a:srgbClr val="56B4EA"/>
                </a:solidFill>
              </a:rPr>
              <a:t>|σ</a:t>
            </a:r>
            <a:r>
              <a:rPr kumimoji="1" lang="en-US" altLang="ko-Kore-US" baseline="-25000" dirty="0" err="1">
                <a:solidFill>
                  <a:srgbClr val="56B4EA"/>
                </a:solidFill>
              </a:rPr>
              <a:t>previous</a:t>
            </a:r>
            <a:r>
              <a:rPr kumimoji="1" lang="en-US" altLang="ko-Kore-US" dirty="0">
                <a:solidFill>
                  <a:srgbClr val="56B4EA"/>
                </a:solidFill>
              </a:rPr>
              <a:t>)</a:t>
            </a:r>
          </a:p>
        </p:txBody>
      </p:sp>
      <p:sp>
        <p:nvSpPr>
          <p:cNvPr id="4" name="슬라이드 번호 개체 틀 3">
            <a:extLst>
              <a:ext uri="{FF2B5EF4-FFF2-40B4-BE49-F238E27FC236}">
                <a16:creationId xmlns:a16="http://schemas.microsoft.com/office/drawing/2014/main" id="{4134EB03-769A-C8CC-BC29-24EC87291350}"/>
              </a:ext>
            </a:extLst>
          </p:cNvPr>
          <p:cNvSpPr>
            <a:spLocks noGrp="1"/>
          </p:cNvSpPr>
          <p:nvPr>
            <p:ph type="sldNum" sz="quarter" idx="12"/>
          </p:nvPr>
        </p:nvSpPr>
        <p:spPr/>
        <p:txBody>
          <a:bodyPr/>
          <a:lstStyle/>
          <a:p>
            <a:fld id="{0312AF70-B12A-864A-9FFE-4D47E2A5E8BA}" type="slidenum">
              <a:rPr kumimoji="1" lang="ko-Kore-US" altLang="en-US" smtClean="0"/>
              <a:t>42</a:t>
            </a:fld>
            <a:endParaRPr kumimoji="1" lang="ko-Kore-US" altLang="en-US"/>
          </a:p>
        </p:txBody>
      </p:sp>
    </p:spTree>
    <p:extLst>
      <p:ext uri="{BB962C8B-B14F-4D97-AF65-F5344CB8AC3E}">
        <p14:creationId xmlns:p14="http://schemas.microsoft.com/office/powerpoint/2010/main" val="3960107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044528F-2B0C-5467-A3BB-DEEAB5A1399E}"/>
              </a:ext>
            </a:extLst>
          </p:cNvPr>
          <p:cNvSpPr>
            <a:spLocks noGrp="1"/>
          </p:cNvSpPr>
          <p:nvPr>
            <p:ph type="title"/>
          </p:nvPr>
        </p:nvSpPr>
        <p:spPr/>
        <p:txBody>
          <a:bodyPr/>
          <a:lstStyle/>
          <a:p>
            <a:r>
              <a:rPr kumimoji="1" lang="en-US" altLang="ko-Kore-US" dirty="0"/>
              <a:t>Analysis: Linear mixed effects regression</a:t>
            </a:r>
            <a:endParaRPr kumimoji="1" lang="ko-Kore-US" altLang="en-US" dirty="0"/>
          </a:p>
        </p:txBody>
      </p:sp>
      <p:sp>
        <p:nvSpPr>
          <p:cNvPr id="3" name="내용 개체 틀 2">
            <a:extLst>
              <a:ext uri="{FF2B5EF4-FFF2-40B4-BE49-F238E27FC236}">
                <a16:creationId xmlns:a16="http://schemas.microsoft.com/office/drawing/2014/main" id="{6455411A-9E27-C4C1-8D6C-868E4D421487}"/>
              </a:ext>
            </a:extLst>
          </p:cNvPr>
          <p:cNvSpPr>
            <a:spLocks noGrp="1"/>
          </p:cNvSpPr>
          <p:nvPr>
            <p:ph idx="1"/>
          </p:nvPr>
        </p:nvSpPr>
        <p:spPr>
          <a:xfrm>
            <a:off x="838199" y="1825624"/>
            <a:ext cx="10863943" cy="5108575"/>
          </a:xfrm>
        </p:spPr>
        <p:txBody>
          <a:bodyPr>
            <a:normAutofit/>
          </a:bodyPr>
          <a:lstStyle/>
          <a:p>
            <a:r>
              <a:rPr kumimoji="1" lang="en-US" altLang="ko-Kore-US" dirty="0"/>
              <a:t>CVE ~</a:t>
            </a:r>
          </a:p>
          <a:p>
            <a:pPr lvl="1"/>
            <a:r>
              <a:rPr kumimoji="1" lang="en-US" altLang="ko-Kore-US" sz="2500" dirty="0"/>
              <a:t>Initial (PWd Initial syllable or not) +</a:t>
            </a:r>
            <a:r>
              <a:rPr kumimoji="1" lang="en-US" altLang="ko-Kore-US" sz="2500" dirty="0">
                <a:solidFill>
                  <a:schemeClr val="tx1">
                    <a:lumMod val="50000"/>
                    <a:lumOff val="50000"/>
                  </a:schemeClr>
                </a:solidFill>
              </a:rPr>
              <a:t> </a:t>
            </a:r>
            <a:r>
              <a:rPr kumimoji="1" lang="en-US" altLang="ko-Kore-US" sz="2500" dirty="0">
                <a:solidFill>
                  <a:srgbClr val="56B4EA"/>
                </a:solidFill>
                <a:sym typeface="Wingdings" pitchFamily="2" charset="2"/>
              </a:rPr>
              <a:t># </a:t>
            </a:r>
            <a:r>
              <a:rPr kumimoji="1" lang="en-US" altLang="ko-Kore-US" sz="2500" dirty="0" err="1">
                <a:solidFill>
                  <a:srgbClr val="56B4EA"/>
                </a:solidFill>
                <a:sym typeface="Wingdings" pitchFamily="2" charset="2"/>
              </a:rPr>
              <a:t>NoBoundary</a:t>
            </a:r>
            <a:endParaRPr kumimoji="1" lang="en-US" altLang="ko-Kore-US" sz="2200" dirty="0">
              <a:solidFill>
                <a:srgbClr val="56B4EA"/>
              </a:solidFill>
            </a:endParaRPr>
          </a:p>
          <a:p>
            <a:pPr lvl="1"/>
            <a:r>
              <a:rPr kumimoji="1" lang="en-US" altLang="ko-Kore-US" dirty="0"/>
              <a:t>Preceding vowel height +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MinEffort</a:t>
            </a:r>
            <a:endParaRPr kumimoji="1" lang="en-US" altLang="ko-Kore-US" dirty="0">
              <a:solidFill>
                <a:srgbClr val="56B4EA"/>
              </a:solidFill>
            </a:endParaRPr>
          </a:p>
          <a:p>
            <a:pPr lvl="1"/>
            <a:r>
              <a:rPr kumimoji="1" lang="en-US" altLang="ko-Kore-US" dirty="0"/>
              <a:t>Following vowel height +</a:t>
            </a:r>
            <a:r>
              <a:rPr kumimoji="1" lang="en-US" altLang="ko-Kore-US" dirty="0">
                <a:solidFill>
                  <a:srgbClr val="56B4EA"/>
                </a:solidFill>
              </a:rPr>
              <a:t>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MinEffort</a:t>
            </a:r>
            <a:endParaRPr kumimoji="1" lang="en-US" altLang="ko-Kore-US" dirty="0">
              <a:solidFill>
                <a:srgbClr val="56B4EA"/>
              </a:solidFill>
            </a:endParaRPr>
          </a:p>
          <a:p>
            <a:pPr lvl="1"/>
            <a:r>
              <a:rPr kumimoji="1" lang="en-US" altLang="ko-Kore-US" dirty="0"/>
              <a:t>Lexical frequency +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LowInfo</a:t>
            </a:r>
            <a:endParaRPr kumimoji="1" lang="en-US" altLang="ko-Kore-US" dirty="0">
              <a:solidFill>
                <a:srgbClr val="56B4EA"/>
              </a:solidFill>
              <a:sym typeface="Wingdings" pitchFamily="2" charset="2"/>
            </a:endParaRPr>
          </a:p>
          <a:p>
            <a:pPr lvl="1"/>
            <a:r>
              <a:rPr kumimoji="1" lang="en-US" altLang="ko-Kore-US" dirty="0"/>
              <a:t>Transitional probability +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LowInfo</a:t>
            </a:r>
            <a:r>
              <a:rPr kumimoji="1" lang="en-US" altLang="ko-Kore-US" dirty="0">
                <a:solidFill>
                  <a:srgbClr val="56B4EA"/>
                </a:solidFill>
                <a:sym typeface="Wingdings" pitchFamily="2" charset="2"/>
              </a:rPr>
              <a:t> </a:t>
            </a:r>
          </a:p>
          <a:p>
            <a:pPr lvl="1"/>
            <a:r>
              <a:rPr kumimoji="1" lang="en-US" altLang="ko-Kore-US" dirty="0">
                <a:sym typeface="Wingdings" pitchFamily="2" charset="2"/>
              </a:rPr>
              <a:t>Lexical frequency : preceding vowel height +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MinEffort</a:t>
            </a:r>
            <a:r>
              <a:rPr kumimoji="1" lang="en-US" altLang="ko-Kore-US" dirty="0">
                <a:solidFill>
                  <a:srgbClr val="56B4EA"/>
                </a:solidFill>
                <a:sym typeface="Wingdings" pitchFamily="2" charset="2"/>
              </a:rPr>
              <a:t> X </a:t>
            </a:r>
            <a:r>
              <a:rPr kumimoji="1" lang="en-US" altLang="ko-Kore-US" dirty="0" err="1">
                <a:solidFill>
                  <a:srgbClr val="56B4EA"/>
                </a:solidFill>
                <a:sym typeface="Wingdings" pitchFamily="2" charset="2"/>
              </a:rPr>
              <a:t>LowInfo</a:t>
            </a:r>
            <a:r>
              <a:rPr kumimoji="1" lang="en-US" altLang="ko-Kore-US" dirty="0">
                <a:solidFill>
                  <a:srgbClr val="56B4EA"/>
                </a:solidFill>
                <a:sym typeface="Wingdings" pitchFamily="2" charset="2"/>
              </a:rPr>
              <a:t> </a:t>
            </a:r>
          </a:p>
          <a:p>
            <a:pPr lvl="1"/>
            <a:r>
              <a:rPr kumimoji="1" lang="en-US" altLang="ko-Kore-US" dirty="0">
                <a:sym typeface="Wingdings" pitchFamily="2" charset="2"/>
              </a:rPr>
              <a:t>Lexical frequency : following vowel height +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MinEffort</a:t>
            </a:r>
            <a:r>
              <a:rPr kumimoji="1" lang="en-US" altLang="ko-Kore-US" dirty="0">
                <a:solidFill>
                  <a:srgbClr val="56B4EA"/>
                </a:solidFill>
                <a:sym typeface="Wingdings" pitchFamily="2" charset="2"/>
              </a:rPr>
              <a:t> X </a:t>
            </a:r>
            <a:r>
              <a:rPr kumimoji="1" lang="en-US" altLang="ko-Kore-US" dirty="0" err="1">
                <a:solidFill>
                  <a:srgbClr val="56B4EA"/>
                </a:solidFill>
                <a:sym typeface="Wingdings" pitchFamily="2" charset="2"/>
              </a:rPr>
              <a:t>LowInfo</a:t>
            </a:r>
            <a:r>
              <a:rPr kumimoji="1" lang="en-US" altLang="ko-Kore-US" dirty="0">
                <a:solidFill>
                  <a:schemeClr val="accent1"/>
                </a:solidFill>
                <a:sym typeface="Wingdings" pitchFamily="2" charset="2"/>
              </a:rPr>
              <a:t> </a:t>
            </a:r>
            <a:endParaRPr kumimoji="1" lang="en-US" altLang="ko-Kore-US" dirty="0">
              <a:sym typeface="Wingdings" pitchFamily="2" charset="2"/>
            </a:endParaRPr>
          </a:p>
          <a:p>
            <a:pPr lvl="1"/>
            <a:r>
              <a:rPr kumimoji="1" lang="en-US" altLang="ko-Kore-US" dirty="0"/>
              <a:t>Transitional probability </a:t>
            </a:r>
            <a:r>
              <a:rPr kumimoji="1" lang="en-US" altLang="ko-Kore-US" dirty="0">
                <a:sym typeface="Wingdings" pitchFamily="2" charset="2"/>
              </a:rPr>
              <a:t>: preceding vowel height +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MinEffort</a:t>
            </a:r>
            <a:r>
              <a:rPr kumimoji="1" lang="en-US" altLang="ko-Kore-US" dirty="0">
                <a:solidFill>
                  <a:srgbClr val="56B4EA"/>
                </a:solidFill>
                <a:sym typeface="Wingdings" pitchFamily="2" charset="2"/>
              </a:rPr>
              <a:t> X </a:t>
            </a:r>
            <a:r>
              <a:rPr kumimoji="1" lang="en-US" altLang="ko-Kore-US" dirty="0" err="1">
                <a:solidFill>
                  <a:srgbClr val="56B4EA"/>
                </a:solidFill>
                <a:sym typeface="Wingdings" pitchFamily="2" charset="2"/>
              </a:rPr>
              <a:t>LowInfo</a:t>
            </a:r>
            <a:r>
              <a:rPr kumimoji="1" lang="en-US" altLang="ko-Kore-US" dirty="0">
                <a:solidFill>
                  <a:srgbClr val="56B4EA"/>
                </a:solidFill>
                <a:sym typeface="Wingdings" pitchFamily="2" charset="2"/>
              </a:rPr>
              <a:t> </a:t>
            </a:r>
            <a:endParaRPr kumimoji="1" lang="en-US" altLang="ko-Kore-US" dirty="0">
              <a:sym typeface="Wingdings" pitchFamily="2" charset="2"/>
            </a:endParaRPr>
          </a:p>
          <a:p>
            <a:pPr lvl="1"/>
            <a:r>
              <a:rPr kumimoji="1" lang="en-US" altLang="ko-Kore-US" dirty="0"/>
              <a:t>Transitional probability</a:t>
            </a:r>
            <a:r>
              <a:rPr kumimoji="1" lang="en-US" altLang="ko-Kore-US" dirty="0">
                <a:sym typeface="Wingdings" pitchFamily="2" charset="2"/>
              </a:rPr>
              <a:t> : following vowel height + </a:t>
            </a:r>
            <a:r>
              <a:rPr kumimoji="1" lang="en-US" altLang="ko-Kore-US" dirty="0">
                <a:solidFill>
                  <a:srgbClr val="56B4EA"/>
                </a:solidFill>
                <a:sym typeface="Wingdings" pitchFamily="2" charset="2"/>
              </a:rPr>
              <a:t># </a:t>
            </a:r>
            <a:r>
              <a:rPr kumimoji="1" lang="en-US" altLang="ko-Kore-US" dirty="0" err="1">
                <a:solidFill>
                  <a:srgbClr val="56B4EA"/>
                </a:solidFill>
                <a:sym typeface="Wingdings" pitchFamily="2" charset="2"/>
              </a:rPr>
              <a:t>MinEffort</a:t>
            </a:r>
            <a:r>
              <a:rPr kumimoji="1" lang="en-US" altLang="ko-Kore-US" dirty="0">
                <a:solidFill>
                  <a:srgbClr val="56B4EA"/>
                </a:solidFill>
                <a:sym typeface="Wingdings" pitchFamily="2" charset="2"/>
              </a:rPr>
              <a:t> X </a:t>
            </a:r>
            <a:r>
              <a:rPr kumimoji="1" lang="en-US" altLang="ko-Kore-US" dirty="0" err="1">
                <a:solidFill>
                  <a:srgbClr val="56B4EA"/>
                </a:solidFill>
                <a:sym typeface="Wingdings" pitchFamily="2" charset="2"/>
              </a:rPr>
              <a:t>LowInfo</a:t>
            </a:r>
            <a:r>
              <a:rPr kumimoji="1" lang="en-US" altLang="ko-Kore-US" dirty="0">
                <a:solidFill>
                  <a:schemeClr val="accent1"/>
                </a:solidFill>
                <a:sym typeface="Wingdings" pitchFamily="2" charset="2"/>
              </a:rPr>
              <a:t> </a:t>
            </a:r>
            <a:endParaRPr kumimoji="1" lang="en-US" altLang="ko-Kore-US" dirty="0">
              <a:sym typeface="Wingdings" pitchFamily="2" charset="2"/>
            </a:endParaRPr>
          </a:p>
        </p:txBody>
      </p:sp>
      <p:sp>
        <p:nvSpPr>
          <p:cNvPr id="4" name="슬라이드 번호 개체 틀 3">
            <a:extLst>
              <a:ext uri="{FF2B5EF4-FFF2-40B4-BE49-F238E27FC236}">
                <a16:creationId xmlns:a16="http://schemas.microsoft.com/office/drawing/2014/main" id="{4134EB03-769A-C8CC-BC29-24EC87291350}"/>
              </a:ext>
            </a:extLst>
          </p:cNvPr>
          <p:cNvSpPr>
            <a:spLocks noGrp="1"/>
          </p:cNvSpPr>
          <p:nvPr>
            <p:ph type="sldNum" sz="quarter" idx="12"/>
          </p:nvPr>
        </p:nvSpPr>
        <p:spPr/>
        <p:txBody>
          <a:bodyPr/>
          <a:lstStyle/>
          <a:p>
            <a:fld id="{0312AF70-B12A-864A-9FFE-4D47E2A5E8BA}" type="slidenum">
              <a:rPr kumimoji="1" lang="ko-Kore-US" altLang="en-US" smtClean="0"/>
              <a:t>43</a:t>
            </a:fld>
            <a:endParaRPr kumimoji="1" lang="ko-Kore-US" altLang="en-US"/>
          </a:p>
        </p:txBody>
      </p:sp>
    </p:spTree>
    <p:extLst>
      <p:ext uri="{BB962C8B-B14F-4D97-AF65-F5344CB8AC3E}">
        <p14:creationId xmlns:p14="http://schemas.microsoft.com/office/powerpoint/2010/main" val="2971263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044528F-2B0C-5467-A3BB-DEEAB5A1399E}"/>
              </a:ext>
            </a:extLst>
          </p:cNvPr>
          <p:cNvSpPr>
            <a:spLocks noGrp="1"/>
          </p:cNvSpPr>
          <p:nvPr>
            <p:ph type="title"/>
          </p:nvPr>
        </p:nvSpPr>
        <p:spPr/>
        <p:txBody>
          <a:bodyPr/>
          <a:lstStyle/>
          <a:p>
            <a:r>
              <a:rPr kumimoji="1" lang="en-US" altLang="ko-Kore-US" dirty="0"/>
              <a:t>Analysis: Linear mixed effects regression</a:t>
            </a:r>
            <a:endParaRPr kumimoji="1" lang="ko-Kore-US" altLang="en-US" dirty="0"/>
          </a:p>
        </p:txBody>
      </p:sp>
      <p:sp>
        <p:nvSpPr>
          <p:cNvPr id="3" name="내용 개체 틀 2">
            <a:extLst>
              <a:ext uri="{FF2B5EF4-FFF2-40B4-BE49-F238E27FC236}">
                <a16:creationId xmlns:a16="http://schemas.microsoft.com/office/drawing/2014/main" id="{6455411A-9E27-C4C1-8D6C-868E4D421487}"/>
              </a:ext>
            </a:extLst>
          </p:cNvPr>
          <p:cNvSpPr>
            <a:spLocks noGrp="1"/>
          </p:cNvSpPr>
          <p:nvPr>
            <p:ph idx="1"/>
          </p:nvPr>
        </p:nvSpPr>
        <p:spPr>
          <a:xfrm>
            <a:off x="838199" y="1825624"/>
            <a:ext cx="10863943" cy="5108575"/>
          </a:xfrm>
        </p:spPr>
        <p:txBody>
          <a:bodyPr>
            <a:normAutofit/>
          </a:bodyPr>
          <a:lstStyle/>
          <a:p>
            <a:r>
              <a:rPr kumimoji="1" lang="en-US" altLang="ko-Kore-US" dirty="0"/>
              <a:t>CVE ~</a:t>
            </a:r>
          </a:p>
          <a:p>
            <a:pPr lvl="1"/>
            <a:r>
              <a:rPr kumimoji="1" lang="en-US" altLang="ko-Kore-US" dirty="0">
                <a:sym typeface="Wingdings" pitchFamily="2" charset="2"/>
              </a:rPr>
              <a:t>… +</a:t>
            </a:r>
          </a:p>
          <a:p>
            <a:pPr lvl="1"/>
            <a:r>
              <a:rPr kumimoji="1" lang="en-US" altLang="ko-Kore-US" sz="2400" dirty="0">
                <a:solidFill>
                  <a:schemeClr val="bg2">
                    <a:lumMod val="50000"/>
                  </a:schemeClr>
                </a:solidFill>
              </a:rPr>
              <a:t>Place of articulation + </a:t>
            </a:r>
          </a:p>
          <a:p>
            <a:pPr lvl="1"/>
            <a:r>
              <a:rPr kumimoji="1" lang="en-US" altLang="ko-Kore-US" sz="2400" dirty="0">
                <a:solidFill>
                  <a:schemeClr val="tx1">
                    <a:lumMod val="50000"/>
                    <a:lumOff val="50000"/>
                  </a:schemeClr>
                </a:solidFill>
              </a:rPr>
              <a:t>Speech rate +</a:t>
            </a:r>
          </a:p>
          <a:p>
            <a:pPr lvl="1"/>
            <a:r>
              <a:rPr kumimoji="1" lang="en-US" altLang="ko-Kore-US" sz="2400" dirty="0">
                <a:solidFill>
                  <a:schemeClr val="tx1">
                    <a:lumMod val="50000"/>
                    <a:lumOff val="50000"/>
                  </a:schemeClr>
                </a:solidFill>
              </a:rPr>
              <a:t>Age + Gender + </a:t>
            </a:r>
          </a:p>
          <a:p>
            <a:pPr lvl="1"/>
            <a:r>
              <a:rPr kumimoji="1" lang="en-US" altLang="ko-Kore-US" sz="2400" dirty="0">
                <a:solidFill>
                  <a:schemeClr val="tx1">
                    <a:lumMod val="50000"/>
                    <a:lumOff val="50000"/>
                  </a:schemeClr>
                </a:solidFill>
              </a:rPr>
              <a:t>(1|speaker) +</a:t>
            </a:r>
          </a:p>
          <a:p>
            <a:pPr lvl="1"/>
            <a:r>
              <a:rPr kumimoji="1" lang="en-US" altLang="ko-Kore-US" sz="2400" dirty="0">
                <a:solidFill>
                  <a:schemeClr val="bg2">
                    <a:lumMod val="50000"/>
                  </a:schemeClr>
                </a:solidFill>
              </a:rPr>
              <a:t>(1|PWd) </a:t>
            </a:r>
            <a:r>
              <a:rPr kumimoji="1" lang="en-US" altLang="ko-Kore-US" sz="2400" dirty="0">
                <a:solidFill>
                  <a:schemeClr val="bg2">
                    <a:lumMod val="50000"/>
                  </a:schemeClr>
                </a:solidFill>
                <a:sym typeface="Wingdings" pitchFamily="2" charset="2"/>
              </a:rPr>
              <a:t>+</a:t>
            </a:r>
          </a:p>
          <a:p>
            <a:pPr lvl="1"/>
            <a:r>
              <a:rPr kumimoji="1" lang="en-US" altLang="ko-Kore-US" dirty="0">
                <a:solidFill>
                  <a:schemeClr val="bg2">
                    <a:lumMod val="50000"/>
                  </a:schemeClr>
                </a:solidFill>
                <a:sym typeface="Wingdings" pitchFamily="2" charset="2"/>
              </a:rPr>
              <a:t>…</a:t>
            </a:r>
            <a:endParaRPr kumimoji="1" lang="en-US" altLang="ko-Kore-US" dirty="0">
              <a:sym typeface="Wingdings" pitchFamily="2" charset="2"/>
            </a:endParaRPr>
          </a:p>
        </p:txBody>
      </p:sp>
      <p:sp>
        <p:nvSpPr>
          <p:cNvPr id="4" name="슬라이드 번호 개체 틀 3">
            <a:extLst>
              <a:ext uri="{FF2B5EF4-FFF2-40B4-BE49-F238E27FC236}">
                <a16:creationId xmlns:a16="http://schemas.microsoft.com/office/drawing/2014/main" id="{4134EB03-769A-C8CC-BC29-24EC87291350}"/>
              </a:ext>
            </a:extLst>
          </p:cNvPr>
          <p:cNvSpPr>
            <a:spLocks noGrp="1"/>
          </p:cNvSpPr>
          <p:nvPr>
            <p:ph type="sldNum" sz="quarter" idx="12"/>
          </p:nvPr>
        </p:nvSpPr>
        <p:spPr/>
        <p:txBody>
          <a:bodyPr/>
          <a:lstStyle/>
          <a:p>
            <a:fld id="{0312AF70-B12A-864A-9FFE-4D47E2A5E8BA}" type="slidenum">
              <a:rPr kumimoji="1" lang="ko-Kore-US" altLang="en-US" smtClean="0"/>
              <a:t>44</a:t>
            </a:fld>
            <a:endParaRPr kumimoji="1" lang="ko-Kore-US" altLang="en-US"/>
          </a:p>
        </p:txBody>
      </p:sp>
      <p:sp>
        <p:nvSpPr>
          <p:cNvPr id="6" name="TextBox 5">
            <a:extLst>
              <a:ext uri="{FF2B5EF4-FFF2-40B4-BE49-F238E27FC236}">
                <a16:creationId xmlns:a16="http://schemas.microsoft.com/office/drawing/2014/main" id="{D8B2E78C-28CB-2A6D-243F-B02172025D68}"/>
              </a:ext>
            </a:extLst>
          </p:cNvPr>
          <p:cNvSpPr txBox="1"/>
          <p:nvPr/>
        </p:nvSpPr>
        <p:spPr>
          <a:xfrm>
            <a:off x="4501497" y="2673901"/>
            <a:ext cx="6097424" cy="461665"/>
          </a:xfrm>
          <a:prstGeom prst="rect">
            <a:avLst/>
          </a:prstGeom>
          <a:noFill/>
        </p:spPr>
        <p:txBody>
          <a:bodyPr wrap="square">
            <a:spAutoFit/>
          </a:bodyPr>
          <a:lstStyle/>
          <a:p>
            <a:r>
              <a:rPr kumimoji="1" lang="en-US" altLang="ko-Kore-US" sz="2400" dirty="0">
                <a:solidFill>
                  <a:srgbClr val="56B4EA"/>
                </a:solidFill>
                <a:sym typeface="Wingdings" pitchFamily="2" charset="2"/>
              </a:rPr>
              <a:t># Control predictors</a:t>
            </a:r>
            <a:endParaRPr lang="en-US" sz="2400" dirty="0"/>
          </a:p>
        </p:txBody>
      </p:sp>
    </p:spTree>
    <p:extLst>
      <p:ext uri="{BB962C8B-B14F-4D97-AF65-F5344CB8AC3E}">
        <p14:creationId xmlns:p14="http://schemas.microsoft.com/office/powerpoint/2010/main" val="1247455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79871A-993E-6449-5936-D10EA315DAB0}"/>
              </a:ext>
            </a:extLst>
          </p:cNvPr>
          <p:cNvSpPr>
            <a:spLocks noGrp="1"/>
          </p:cNvSpPr>
          <p:nvPr>
            <p:ph type="title"/>
          </p:nvPr>
        </p:nvSpPr>
        <p:spPr/>
        <p:txBody>
          <a:bodyPr/>
          <a:lstStyle/>
          <a:p>
            <a:r>
              <a:rPr lang="en-US" dirty="0"/>
              <a:t>Why reduction, not voicing?</a:t>
            </a:r>
          </a:p>
        </p:txBody>
      </p:sp>
      <p:sp>
        <p:nvSpPr>
          <p:cNvPr id="3" name="내용 개체 틀 2">
            <a:extLst>
              <a:ext uri="{FF2B5EF4-FFF2-40B4-BE49-F238E27FC236}">
                <a16:creationId xmlns:a16="http://schemas.microsoft.com/office/drawing/2014/main" id="{A7DD44FF-4BB1-C363-76A4-953229A340B0}"/>
              </a:ext>
            </a:extLst>
          </p:cNvPr>
          <p:cNvSpPr>
            <a:spLocks noGrp="1"/>
          </p:cNvSpPr>
          <p:nvPr>
            <p:ph idx="1"/>
          </p:nvPr>
        </p:nvSpPr>
        <p:spPr/>
        <p:txBody>
          <a:bodyPr/>
          <a:lstStyle/>
          <a:p>
            <a:r>
              <a:rPr lang="en-US" dirty="0"/>
              <a:t>In the voicing account, if a lenis obstruent token is fully voiceless, then it is not lenited.</a:t>
            </a:r>
          </a:p>
          <a:p>
            <a:r>
              <a:rPr lang="en-US" dirty="0"/>
              <a:t>However, it was found that if the preceding vowel of that lenis obstruent token is devoiced, then the lenis obstruent  can be fully voiceless.</a:t>
            </a:r>
          </a:p>
          <a:p>
            <a:r>
              <a:rPr lang="en-US" dirty="0"/>
              <a:t>Importantly, those voiceless lenis tokens that are preceded by devoiced vowels were lenited in terms of CVE and duration.  </a:t>
            </a:r>
          </a:p>
        </p:txBody>
      </p:sp>
      <p:sp>
        <p:nvSpPr>
          <p:cNvPr id="4" name="슬라이드 번호 개체 틀 3">
            <a:extLst>
              <a:ext uri="{FF2B5EF4-FFF2-40B4-BE49-F238E27FC236}">
                <a16:creationId xmlns:a16="http://schemas.microsoft.com/office/drawing/2014/main" id="{6D58FA3C-A831-8D1E-F167-13A1F580DE1B}"/>
              </a:ext>
            </a:extLst>
          </p:cNvPr>
          <p:cNvSpPr>
            <a:spLocks noGrp="1"/>
          </p:cNvSpPr>
          <p:nvPr>
            <p:ph type="sldNum" sz="quarter" idx="12"/>
          </p:nvPr>
        </p:nvSpPr>
        <p:spPr/>
        <p:txBody>
          <a:bodyPr/>
          <a:lstStyle/>
          <a:p>
            <a:fld id="{0312AF70-B12A-864A-9FFE-4D47E2A5E8BA}" type="slidenum">
              <a:rPr kumimoji="1" lang="ko-Kore-US" altLang="en-US" smtClean="0"/>
              <a:t>45</a:t>
            </a:fld>
            <a:endParaRPr kumimoji="1" lang="ko-Kore-US" altLang="en-US"/>
          </a:p>
        </p:txBody>
      </p:sp>
    </p:spTree>
    <p:extLst>
      <p:ext uri="{BB962C8B-B14F-4D97-AF65-F5344CB8AC3E}">
        <p14:creationId xmlns:p14="http://schemas.microsoft.com/office/powerpoint/2010/main" val="1739739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79871A-993E-6449-5936-D10EA315DAB0}"/>
              </a:ext>
            </a:extLst>
          </p:cNvPr>
          <p:cNvSpPr>
            <a:spLocks noGrp="1"/>
          </p:cNvSpPr>
          <p:nvPr>
            <p:ph type="title"/>
          </p:nvPr>
        </p:nvSpPr>
        <p:spPr/>
        <p:txBody>
          <a:bodyPr/>
          <a:lstStyle/>
          <a:p>
            <a:r>
              <a:rPr lang="en-US" dirty="0"/>
              <a:t>Distribution of CVE/voicing</a:t>
            </a:r>
          </a:p>
        </p:txBody>
      </p:sp>
      <p:sp>
        <p:nvSpPr>
          <p:cNvPr id="4" name="슬라이드 번호 개체 틀 3">
            <a:extLst>
              <a:ext uri="{FF2B5EF4-FFF2-40B4-BE49-F238E27FC236}">
                <a16:creationId xmlns:a16="http://schemas.microsoft.com/office/drawing/2014/main" id="{6D58FA3C-A831-8D1E-F167-13A1F580DE1B}"/>
              </a:ext>
            </a:extLst>
          </p:cNvPr>
          <p:cNvSpPr>
            <a:spLocks noGrp="1"/>
          </p:cNvSpPr>
          <p:nvPr>
            <p:ph type="sldNum" sz="quarter" idx="12"/>
          </p:nvPr>
        </p:nvSpPr>
        <p:spPr/>
        <p:txBody>
          <a:bodyPr/>
          <a:lstStyle/>
          <a:p>
            <a:fld id="{0312AF70-B12A-864A-9FFE-4D47E2A5E8BA}" type="slidenum">
              <a:rPr kumimoji="1" lang="ko-Kore-US" altLang="en-US" smtClean="0"/>
              <a:t>46</a:t>
            </a:fld>
            <a:endParaRPr kumimoji="1" lang="ko-Kore-US" altLang="en-US"/>
          </a:p>
        </p:txBody>
      </p:sp>
      <p:pic>
        <p:nvPicPr>
          <p:cNvPr id="10" name="그림 9">
            <a:extLst>
              <a:ext uri="{FF2B5EF4-FFF2-40B4-BE49-F238E27FC236}">
                <a16:creationId xmlns:a16="http://schemas.microsoft.com/office/drawing/2014/main" id="{B6DA0C6B-8970-BEDF-7C46-9D19A8EB7765}"/>
              </a:ext>
            </a:extLst>
          </p:cNvPr>
          <p:cNvPicPr>
            <a:picLocks noChangeAspect="1"/>
          </p:cNvPicPr>
          <p:nvPr/>
        </p:nvPicPr>
        <p:blipFill>
          <a:blip r:embed="rId2"/>
          <a:stretch>
            <a:fillRect/>
          </a:stretch>
        </p:blipFill>
        <p:spPr>
          <a:xfrm>
            <a:off x="178750" y="1791618"/>
            <a:ext cx="5943600" cy="2743200"/>
          </a:xfrm>
          <a:prstGeom prst="rect">
            <a:avLst/>
          </a:prstGeom>
        </p:spPr>
      </p:pic>
      <p:cxnSp>
        <p:nvCxnSpPr>
          <p:cNvPr id="18" name="직선 화살표 연결선 17">
            <a:extLst>
              <a:ext uri="{FF2B5EF4-FFF2-40B4-BE49-F238E27FC236}">
                <a16:creationId xmlns:a16="http://schemas.microsoft.com/office/drawing/2014/main" id="{8E115633-6A23-7E9D-8759-6F54B5A9109D}"/>
              </a:ext>
            </a:extLst>
          </p:cNvPr>
          <p:cNvCxnSpPr>
            <a:cxnSpLocks/>
          </p:cNvCxnSpPr>
          <p:nvPr/>
        </p:nvCxnSpPr>
        <p:spPr>
          <a:xfrm rot="10800000">
            <a:off x="3530125" y="4769449"/>
            <a:ext cx="241774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직사각형 19">
            <a:extLst>
              <a:ext uri="{FF2B5EF4-FFF2-40B4-BE49-F238E27FC236}">
                <a16:creationId xmlns:a16="http://schemas.microsoft.com/office/drawing/2014/main" id="{1F025397-A4CD-3228-3C1A-E505B4F8DE73}"/>
              </a:ext>
            </a:extLst>
          </p:cNvPr>
          <p:cNvSpPr/>
          <p:nvPr/>
        </p:nvSpPr>
        <p:spPr>
          <a:xfrm>
            <a:off x="4119429" y="4534818"/>
            <a:ext cx="1239140" cy="469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Lenited</a:t>
            </a:r>
          </a:p>
        </p:txBody>
      </p:sp>
      <p:sp>
        <p:nvSpPr>
          <p:cNvPr id="21" name="직사각형 20">
            <a:extLst>
              <a:ext uri="{FF2B5EF4-FFF2-40B4-BE49-F238E27FC236}">
                <a16:creationId xmlns:a16="http://schemas.microsoft.com/office/drawing/2014/main" id="{D89F360F-01A8-065D-3E4A-5D55A39EACA3}"/>
              </a:ext>
            </a:extLst>
          </p:cNvPr>
          <p:cNvSpPr/>
          <p:nvPr/>
        </p:nvSpPr>
        <p:spPr>
          <a:xfrm>
            <a:off x="3982340" y="1895547"/>
            <a:ext cx="1486968" cy="2379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ore-US" dirty="0"/>
              <a:t>Medial Lenis</a:t>
            </a:r>
          </a:p>
        </p:txBody>
      </p:sp>
      <p:sp>
        <p:nvSpPr>
          <p:cNvPr id="22" name="직사각형 21">
            <a:extLst>
              <a:ext uri="{FF2B5EF4-FFF2-40B4-BE49-F238E27FC236}">
                <a16:creationId xmlns:a16="http://schemas.microsoft.com/office/drawing/2014/main" id="{81A64D00-A402-A785-7391-2DD93821A3DA}"/>
              </a:ext>
            </a:extLst>
          </p:cNvPr>
          <p:cNvSpPr/>
          <p:nvPr/>
        </p:nvSpPr>
        <p:spPr>
          <a:xfrm>
            <a:off x="1301097" y="1893911"/>
            <a:ext cx="1486968" cy="2379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Initial Lenis</a:t>
            </a:r>
          </a:p>
        </p:txBody>
      </p:sp>
      <p:sp>
        <p:nvSpPr>
          <p:cNvPr id="23" name="직사각형 22">
            <a:extLst>
              <a:ext uri="{FF2B5EF4-FFF2-40B4-BE49-F238E27FC236}">
                <a16:creationId xmlns:a16="http://schemas.microsoft.com/office/drawing/2014/main" id="{01ED5A98-6292-D8C5-0A11-234761B7EE1A}"/>
              </a:ext>
            </a:extLst>
          </p:cNvPr>
          <p:cNvSpPr/>
          <p:nvPr/>
        </p:nvSpPr>
        <p:spPr>
          <a:xfrm>
            <a:off x="6631806" y="1596534"/>
            <a:ext cx="5375035" cy="2379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ore-US" dirty="0"/>
              <a:t>Medial all three laryngeal categories</a:t>
            </a:r>
          </a:p>
        </p:txBody>
      </p:sp>
      <p:pic>
        <p:nvPicPr>
          <p:cNvPr id="25" name="그림 24">
            <a:extLst>
              <a:ext uri="{FF2B5EF4-FFF2-40B4-BE49-F238E27FC236}">
                <a16:creationId xmlns:a16="http://schemas.microsoft.com/office/drawing/2014/main" id="{75CEAB2B-7610-1709-61AB-4B5A766537DA}"/>
              </a:ext>
            </a:extLst>
          </p:cNvPr>
          <p:cNvPicPr>
            <a:picLocks noChangeAspect="1"/>
          </p:cNvPicPr>
          <p:nvPr/>
        </p:nvPicPr>
        <p:blipFill>
          <a:blip r:embed="rId3"/>
          <a:stretch>
            <a:fillRect/>
          </a:stretch>
        </p:blipFill>
        <p:spPr>
          <a:xfrm>
            <a:off x="6096000" y="1834437"/>
            <a:ext cx="5943600" cy="2743200"/>
          </a:xfrm>
          <a:prstGeom prst="rect">
            <a:avLst/>
          </a:prstGeom>
        </p:spPr>
      </p:pic>
    </p:spTree>
    <p:extLst>
      <p:ext uri="{BB962C8B-B14F-4D97-AF65-F5344CB8AC3E}">
        <p14:creationId xmlns:p14="http://schemas.microsoft.com/office/powerpoint/2010/main" val="349665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00677BAF-5F91-7FE6-991A-04A58FD6D9E1}"/>
              </a:ext>
            </a:extLst>
          </p:cNvPr>
          <p:cNvSpPr>
            <a:spLocks noGrp="1"/>
          </p:cNvSpPr>
          <p:nvPr>
            <p:ph type="sldNum" sz="quarter" idx="12"/>
          </p:nvPr>
        </p:nvSpPr>
        <p:spPr/>
        <p:txBody>
          <a:bodyPr/>
          <a:lstStyle/>
          <a:p>
            <a:fld id="{0312AF70-B12A-864A-9FFE-4D47E2A5E8BA}" type="slidenum">
              <a:rPr kumimoji="1" lang="ko-Kore-US" altLang="en-US" smtClean="0"/>
              <a:t>47</a:t>
            </a:fld>
            <a:endParaRPr kumimoji="1" lang="ko-Kore-US" altLang="en-US"/>
          </a:p>
        </p:txBody>
      </p:sp>
      <p:pic>
        <p:nvPicPr>
          <p:cNvPr id="5" name="그림 4">
            <a:extLst>
              <a:ext uri="{FF2B5EF4-FFF2-40B4-BE49-F238E27FC236}">
                <a16:creationId xmlns:a16="http://schemas.microsoft.com/office/drawing/2014/main" id="{46C3D3FC-CB34-660C-FBD3-7138B53F9E0A}"/>
              </a:ext>
            </a:extLst>
          </p:cNvPr>
          <p:cNvPicPr>
            <a:picLocks noChangeAspect="1"/>
          </p:cNvPicPr>
          <p:nvPr/>
        </p:nvPicPr>
        <p:blipFill>
          <a:blip r:embed="rId2"/>
          <a:stretch>
            <a:fillRect/>
          </a:stretch>
        </p:blipFill>
        <p:spPr>
          <a:xfrm>
            <a:off x="152400" y="1980752"/>
            <a:ext cx="5943600" cy="2743200"/>
          </a:xfrm>
          <a:prstGeom prst="rect">
            <a:avLst/>
          </a:prstGeom>
        </p:spPr>
      </p:pic>
      <p:cxnSp>
        <p:nvCxnSpPr>
          <p:cNvPr id="7" name="직선 화살표 연결선 6">
            <a:extLst>
              <a:ext uri="{FF2B5EF4-FFF2-40B4-BE49-F238E27FC236}">
                <a16:creationId xmlns:a16="http://schemas.microsoft.com/office/drawing/2014/main" id="{3A3CE15C-1F62-817F-0705-501377B88B3E}"/>
              </a:ext>
            </a:extLst>
          </p:cNvPr>
          <p:cNvCxnSpPr>
            <a:cxnSpLocks/>
          </p:cNvCxnSpPr>
          <p:nvPr/>
        </p:nvCxnSpPr>
        <p:spPr>
          <a:xfrm rot="10800000">
            <a:off x="3470304" y="4957825"/>
            <a:ext cx="241774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직사각형 7">
            <a:extLst>
              <a:ext uri="{FF2B5EF4-FFF2-40B4-BE49-F238E27FC236}">
                <a16:creationId xmlns:a16="http://schemas.microsoft.com/office/drawing/2014/main" id="{5B03D775-5B23-99E3-1ACF-0AFA06D9D8CB}"/>
              </a:ext>
            </a:extLst>
          </p:cNvPr>
          <p:cNvSpPr/>
          <p:nvPr/>
        </p:nvSpPr>
        <p:spPr>
          <a:xfrm>
            <a:off x="4059608" y="4723194"/>
            <a:ext cx="1239140" cy="469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Lenited</a:t>
            </a:r>
          </a:p>
        </p:txBody>
      </p:sp>
      <p:sp>
        <p:nvSpPr>
          <p:cNvPr id="10" name="직사각형 9">
            <a:extLst>
              <a:ext uri="{FF2B5EF4-FFF2-40B4-BE49-F238E27FC236}">
                <a16:creationId xmlns:a16="http://schemas.microsoft.com/office/drawing/2014/main" id="{427952B0-F3B9-D1BE-68CF-99A806CA69CD}"/>
              </a:ext>
            </a:extLst>
          </p:cNvPr>
          <p:cNvSpPr/>
          <p:nvPr/>
        </p:nvSpPr>
        <p:spPr>
          <a:xfrm>
            <a:off x="4015099" y="2082297"/>
            <a:ext cx="1486968" cy="2379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ore-US" dirty="0"/>
              <a:t>Medial Lenis</a:t>
            </a:r>
          </a:p>
        </p:txBody>
      </p:sp>
      <p:sp>
        <p:nvSpPr>
          <p:cNvPr id="11" name="직사각형 10">
            <a:extLst>
              <a:ext uri="{FF2B5EF4-FFF2-40B4-BE49-F238E27FC236}">
                <a16:creationId xmlns:a16="http://schemas.microsoft.com/office/drawing/2014/main" id="{EB34BFF0-579D-EE59-834A-CE588236666A}"/>
              </a:ext>
            </a:extLst>
          </p:cNvPr>
          <p:cNvSpPr/>
          <p:nvPr/>
        </p:nvSpPr>
        <p:spPr>
          <a:xfrm>
            <a:off x="1333856" y="2080661"/>
            <a:ext cx="1486968" cy="2379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Initial Lenis</a:t>
            </a:r>
          </a:p>
        </p:txBody>
      </p:sp>
      <p:sp>
        <p:nvSpPr>
          <p:cNvPr id="12" name="직사각형 11">
            <a:extLst>
              <a:ext uri="{FF2B5EF4-FFF2-40B4-BE49-F238E27FC236}">
                <a16:creationId xmlns:a16="http://schemas.microsoft.com/office/drawing/2014/main" id="{778D64A9-9E10-5062-BABA-F39F89690E6D}"/>
              </a:ext>
            </a:extLst>
          </p:cNvPr>
          <p:cNvSpPr/>
          <p:nvPr/>
        </p:nvSpPr>
        <p:spPr>
          <a:xfrm>
            <a:off x="6664565" y="1783284"/>
            <a:ext cx="5375035" cy="2379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ore-US" dirty="0"/>
              <a:t>Medial all three laryngeal categories</a:t>
            </a:r>
          </a:p>
        </p:txBody>
      </p:sp>
      <p:pic>
        <p:nvPicPr>
          <p:cNvPr id="14" name="그림 13">
            <a:extLst>
              <a:ext uri="{FF2B5EF4-FFF2-40B4-BE49-F238E27FC236}">
                <a16:creationId xmlns:a16="http://schemas.microsoft.com/office/drawing/2014/main" id="{0399F941-5D1B-9425-7D75-CC81EB59879E}"/>
              </a:ext>
            </a:extLst>
          </p:cNvPr>
          <p:cNvPicPr>
            <a:picLocks noChangeAspect="1"/>
          </p:cNvPicPr>
          <p:nvPr/>
        </p:nvPicPr>
        <p:blipFill>
          <a:blip r:embed="rId3"/>
          <a:stretch>
            <a:fillRect/>
          </a:stretch>
        </p:blipFill>
        <p:spPr>
          <a:xfrm>
            <a:off x="6124875" y="2019252"/>
            <a:ext cx="5943600" cy="2743200"/>
          </a:xfrm>
          <a:prstGeom prst="rect">
            <a:avLst/>
          </a:prstGeom>
        </p:spPr>
      </p:pic>
    </p:spTree>
    <p:extLst>
      <p:ext uri="{BB962C8B-B14F-4D97-AF65-F5344CB8AC3E}">
        <p14:creationId xmlns:p14="http://schemas.microsoft.com/office/powerpoint/2010/main" val="272832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148AC20-3279-02BC-0F38-94B0AE7A1061}"/>
              </a:ext>
            </a:extLst>
          </p:cNvPr>
          <p:cNvSpPr>
            <a:spLocks noGrp="1"/>
          </p:cNvSpPr>
          <p:nvPr>
            <p:ph type="title"/>
          </p:nvPr>
        </p:nvSpPr>
        <p:spPr/>
        <p:txBody>
          <a:bodyPr>
            <a:normAutofit/>
          </a:bodyPr>
          <a:lstStyle/>
          <a:p>
            <a:r>
              <a:rPr lang="en-US" sz="4800" dirty="0"/>
              <a:t>Why preceding high vowel?</a:t>
            </a:r>
            <a:endParaRPr lang="en-US" dirty="0"/>
          </a:p>
        </p:txBody>
      </p:sp>
      <p:sp>
        <p:nvSpPr>
          <p:cNvPr id="3" name="내용 개체 틀 2">
            <a:extLst>
              <a:ext uri="{FF2B5EF4-FFF2-40B4-BE49-F238E27FC236}">
                <a16:creationId xmlns:a16="http://schemas.microsoft.com/office/drawing/2014/main" id="{AF84DB56-2627-5176-A24E-48D4C0A44A63}"/>
              </a:ext>
            </a:extLst>
          </p:cNvPr>
          <p:cNvSpPr>
            <a:spLocks noGrp="1"/>
          </p:cNvSpPr>
          <p:nvPr>
            <p:ph idx="1"/>
          </p:nvPr>
        </p:nvSpPr>
        <p:spPr/>
        <p:txBody>
          <a:bodyPr/>
          <a:lstStyle/>
          <a:p>
            <a:r>
              <a:rPr lang="en-US" dirty="0"/>
              <a:t>Preceding high vowels were more likely to be devoiced than other vowels. </a:t>
            </a:r>
          </a:p>
          <a:p>
            <a:r>
              <a:rPr lang="en-US" dirty="0"/>
              <a:t>The degree of lenition is measured in terms of the CVE variable here. </a:t>
            </a:r>
          </a:p>
          <a:p>
            <a:r>
              <a:rPr lang="en-US" dirty="0"/>
              <a:t>It depends on the difference in intensity between the preceding vowel and the segment. </a:t>
            </a:r>
          </a:p>
          <a:p>
            <a:r>
              <a:rPr lang="en-US" dirty="0"/>
              <a:t>If the preceding vowel is devoiced, then that vowel does not have a high intensity, and therefore the following segment is more likely to be reduced. </a:t>
            </a:r>
          </a:p>
        </p:txBody>
      </p:sp>
      <p:sp>
        <p:nvSpPr>
          <p:cNvPr id="4" name="슬라이드 번호 개체 틀 3">
            <a:extLst>
              <a:ext uri="{FF2B5EF4-FFF2-40B4-BE49-F238E27FC236}">
                <a16:creationId xmlns:a16="http://schemas.microsoft.com/office/drawing/2014/main" id="{336E6013-C32D-442A-6F5B-6865282A103E}"/>
              </a:ext>
            </a:extLst>
          </p:cNvPr>
          <p:cNvSpPr>
            <a:spLocks noGrp="1"/>
          </p:cNvSpPr>
          <p:nvPr>
            <p:ph type="sldNum" sz="quarter" idx="12"/>
          </p:nvPr>
        </p:nvSpPr>
        <p:spPr/>
        <p:txBody>
          <a:bodyPr/>
          <a:lstStyle/>
          <a:p>
            <a:fld id="{0312AF70-B12A-864A-9FFE-4D47E2A5E8BA}" type="slidenum">
              <a:rPr kumimoji="1" lang="ko-Kore-US" altLang="en-US" smtClean="0"/>
              <a:t>48</a:t>
            </a:fld>
            <a:endParaRPr kumimoji="1" lang="ko-Kore-US" altLang="en-US"/>
          </a:p>
        </p:txBody>
      </p:sp>
    </p:spTree>
    <p:extLst>
      <p:ext uri="{BB962C8B-B14F-4D97-AF65-F5344CB8AC3E}">
        <p14:creationId xmlns:p14="http://schemas.microsoft.com/office/powerpoint/2010/main" val="301770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6BFD0DB5-B81C-742B-5EF8-5D8D0B29245A}"/>
              </a:ext>
            </a:extLst>
          </p:cNvPr>
          <p:cNvSpPr>
            <a:spLocks noGrp="1"/>
          </p:cNvSpPr>
          <p:nvPr>
            <p:ph type="sldNum" sz="quarter" idx="12"/>
          </p:nvPr>
        </p:nvSpPr>
        <p:spPr/>
        <p:txBody>
          <a:bodyPr/>
          <a:lstStyle/>
          <a:p>
            <a:fld id="{0312AF70-B12A-864A-9FFE-4D47E2A5E8BA}" type="slidenum">
              <a:rPr kumimoji="1" lang="ko-Kore-US" altLang="en-US" smtClean="0"/>
              <a:t>49</a:t>
            </a:fld>
            <a:endParaRPr kumimoji="1" lang="ko-Kore-US" altLang="en-US"/>
          </a:p>
        </p:txBody>
      </p:sp>
      <p:pic>
        <p:nvPicPr>
          <p:cNvPr id="10" name="그림 9" descr="텍스트, 스크린샷, 폰트, 라인이(가) 표시된 사진&#10;&#10;자동 생성된 설명">
            <a:extLst>
              <a:ext uri="{FF2B5EF4-FFF2-40B4-BE49-F238E27FC236}">
                <a16:creationId xmlns:a16="http://schemas.microsoft.com/office/drawing/2014/main" id="{B784EE78-3792-5F12-ACA8-86EB01253D8D}"/>
              </a:ext>
            </a:extLst>
          </p:cNvPr>
          <p:cNvPicPr>
            <a:picLocks noChangeAspect="1"/>
          </p:cNvPicPr>
          <p:nvPr/>
        </p:nvPicPr>
        <p:blipFill>
          <a:blip r:embed="rId2"/>
          <a:stretch>
            <a:fillRect/>
          </a:stretch>
        </p:blipFill>
        <p:spPr>
          <a:xfrm>
            <a:off x="467626" y="685800"/>
            <a:ext cx="11089507" cy="5118234"/>
          </a:xfrm>
          <a:prstGeom prst="rect">
            <a:avLst/>
          </a:prstGeom>
        </p:spPr>
      </p:pic>
    </p:spTree>
    <p:extLst>
      <p:ext uri="{BB962C8B-B14F-4D97-AF65-F5344CB8AC3E}">
        <p14:creationId xmlns:p14="http://schemas.microsoft.com/office/powerpoint/2010/main" val="159694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F25369F-233A-323B-7A16-8E8FF778A66A}"/>
              </a:ext>
            </a:extLst>
          </p:cNvPr>
          <p:cNvSpPr>
            <a:spLocks noGrp="1"/>
          </p:cNvSpPr>
          <p:nvPr>
            <p:ph type="title"/>
          </p:nvPr>
        </p:nvSpPr>
        <p:spPr/>
        <p:txBody>
          <a:bodyPr/>
          <a:lstStyle/>
          <a:p>
            <a:r>
              <a:rPr lang="en-US" dirty="0"/>
              <a:t>Previous work on the lenis obstruents</a:t>
            </a:r>
          </a:p>
        </p:txBody>
      </p:sp>
      <p:sp>
        <p:nvSpPr>
          <p:cNvPr id="3" name="내용 개체 틀 2">
            <a:extLst>
              <a:ext uri="{FF2B5EF4-FFF2-40B4-BE49-F238E27FC236}">
                <a16:creationId xmlns:a16="http://schemas.microsoft.com/office/drawing/2014/main" id="{05228E83-E275-AAC5-F35B-19087BCF8CCD}"/>
              </a:ext>
            </a:extLst>
          </p:cNvPr>
          <p:cNvSpPr>
            <a:spLocks noGrp="1"/>
          </p:cNvSpPr>
          <p:nvPr>
            <p:ph idx="1"/>
          </p:nvPr>
        </p:nvSpPr>
        <p:spPr/>
        <p:txBody>
          <a:bodyPr>
            <a:normAutofit/>
          </a:bodyPr>
          <a:lstStyle/>
          <a:p>
            <a:r>
              <a:rPr kumimoji="1" lang="en-US" altLang="ko-Kore-US" sz="2600" dirty="0"/>
              <a:t>Lenis obstruents are </a:t>
            </a:r>
            <a:r>
              <a:rPr kumimoji="1" lang="en-US" altLang="ko-Kore-US" sz="2600" dirty="0">
                <a:solidFill>
                  <a:srgbClr val="56B4EA"/>
                </a:solidFill>
              </a:rPr>
              <a:t>voiced</a:t>
            </a:r>
            <a:r>
              <a:rPr kumimoji="1" lang="en-US" altLang="ko-Kore-US" sz="2600" dirty="0"/>
              <a:t> in the Accentual Phrase (AP) </a:t>
            </a:r>
            <a:r>
              <a:rPr kumimoji="1" lang="en-US" altLang="ko-Kore-US" sz="2600" dirty="0">
                <a:solidFill>
                  <a:srgbClr val="56B4EA"/>
                </a:solidFill>
              </a:rPr>
              <a:t>medial</a:t>
            </a:r>
            <a:r>
              <a:rPr kumimoji="1" lang="en-US" altLang="ko-Kore-US" sz="2600" dirty="0"/>
              <a:t> position</a:t>
            </a:r>
          </a:p>
          <a:p>
            <a:r>
              <a:rPr kumimoji="1" lang="en-US" altLang="ko-Kore-US" sz="2600" dirty="0"/>
              <a:t>They are voiceless in the Accentual Phrase (AP) initial position</a:t>
            </a:r>
          </a:p>
          <a:p>
            <a:r>
              <a:rPr kumimoji="1" lang="en-US" altLang="ko-Kore-US" sz="2600" dirty="0"/>
              <a:t>Optional and gradient</a:t>
            </a:r>
          </a:p>
          <a:p>
            <a:pPr lvl="1"/>
            <a:r>
              <a:rPr kumimoji="1" lang="en-US" altLang="ko-Kore-US" sz="2000" dirty="0"/>
              <a:t>AP medial voiceless tokens, AP initial voiced tokens both found</a:t>
            </a:r>
          </a:p>
          <a:p>
            <a:pPr lvl="1"/>
            <a:r>
              <a:rPr kumimoji="1" lang="en-US" altLang="ko-Kore-US" sz="2000" dirty="0"/>
              <a:t>Degree of voicing varies (fully voiced – fully voiceless)</a:t>
            </a:r>
          </a:p>
          <a:p>
            <a:r>
              <a:rPr kumimoji="1" lang="en-US" altLang="ko-Kore-US" sz="2600" dirty="0"/>
              <a:t>Speech rate</a:t>
            </a:r>
          </a:p>
          <a:p>
            <a:pPr lvl="1"/>
            <a:r>
              <a:rPr kumimoji="1" lang="en-US" altLang="ko-Kore-US" sz="2000" dirty="0"/>
              <a:t>Faster speech </a:t>
            </a:r>
            <a:r>
              <a:rPr kumimoji="1" lang="en-US" altLang="ko-Kore-US" sz="2000" dirty="0">
                <a:sym typeface="Wingdings" pitchFamily="2" charset="2"/>
              </a:rPr>
              <a:t> more likely to be fully voiced</a:t>
            </a:r>
          </a:p>
          <a:p>
            <a:r>
              <a:rPr kumimoji="1" lang="en-US" altLang="ko-Kore-US" sz="2400" dirty="0"/>
              <a:t>Individual variation</a:t>
            </a:r>
          </a:p>
          <a:p>
            <a:pPr marL="0" indent="0">
              <a:buNone/>
            </a:pPr>
            <a:endParaRPr kumimoji="1" lang="en-US" altLang="ko-Kore-US" sz="2400" dirty="0">
              <a:sym typeface="Wingdings" pitchFamily="2" charset="2"/>
            </a:endParaRPr>
          </a:p>
          <a:p>
            <a:pPr marL="0" indent="0">
              <a:buNone/>
            </a:pPr>
            <a:endParaRPr kumimoji="1" lang="en-US" altLang="ko-Kore-US" sz="2400" dirty="0">
              <a:solidFill>
                <a:srgbClr val="FF0000"/>
              </a:solidFill>
            </a:endParaRPr>
          </a:p>
          <a:p>
            <a:endParaRPr kumimoji="1" lang="ko-Kore-US" altLang="en-US" sz="2400" dirty="0"/>
          </a:p>
        </p:txBody>
      </p:sp>
      <p:sp>
        <p:nvSpPr>
          <p:cNvPr id="4" name="슬라이드 번호 개체 틀 3">
            <a:extLst>
              <a:ext uri="{FF2B5EF4-FFF2-40B4-BE49-F238E27FC236}">
                <a16:creationId xmlns:a16="http://schemas.microsoft.com/office/drawing/2014/main" id="{C9D765B1-5915-49BE-A8FB-8D25C71D93F8}"/>
              </a:ext>
            </a:extLst>
          </p:cNvPr>
          <p:cNvSpPr>
            <a:spLocks noGrp="1"/>
          </p:cNvSpPr>
          <p:nvPr>
            <p:ph type="sldNum" sz="quarter" idx="12"/>
          </p:nvPr>
        </p:nvSpPr>
        <p:spPr/>
        <p:txBody>
          <a:bodyPr/>
          <a:lstStyle/>
          <a:p>
            <a:fld id="{0312AF70-B12A-864A-9FFE-4D47E2A5E8BA}" type="slidenum">
              <a:rPr kumimoji="1" lang="ko-Kore-US" altLang="en-US" smtClean="0"/>
              <a:t>5</a:t>
            </a:fld>
            <a:endParaRPr kumimoji="1" lang="ko-Kore-US" altLang="en-US"/>
          </a:p>
        </p:txBody>
      </p:sp>
      <p:sp>
        <p:nvSpPr>
          <p:cNvPr id="5" name="TextBox 4">
            <a:extLst>
              <a:ext uri="{FF2B5EF4-FFF2-40B4-BE49-F238E27FC236}">
                <a16:creationId xmlns:a16="http://schemas.microsoft.com/office/drawing/2014/main" id="{4946EF53-0EC8-0897-B68E-C1354647471E}"/>
              </a:ext>
            </a:extLst>
          </p:cNvPr>
          <p:cNvSpPr txBox="1"/>
          <p:nvPr/>
        </p:nvSpPr>
        <p:spPr>
          <a:xfrm>
            <a:off x="4460905" y="6356350"/>
            <a:ext cx="6576371" cy="369332"/>
          </a:xfrm>
          <a:prstGeom prst="rect">
            <a:avLst/>
          </a:prstGeom>
          <a:noFill/>
        </p:spPr>
        <p:txBody>
          <a:bodyPr wrap="square">
            <a:spAutoFit/>
          </a:bodyPr>
          <a:lstStyle/>
          <a:p>
            <a:pPr algn="r"/>
            <a:r>
              <a:rPr kumimoji="1" lang="en-US" altLang="ko-Kore-US" sz="1800" dirty="0"/>
              <a:t>Jun 1994, Jun 1998, Han 2000, </a:t>
            </a:r>
            <a:r>
              <a:rPr kumimoji="1" lang="en-US" altLang="ko-Kore-US" sz="1800" dirty="0" err="1"/>
              <a:t>Yoo</a:t>
            </a:r>
            <a:r>
              <a:rPr kumimoji="1" lang="en-US" altLang="ko-Kore-US" sz="1800" dirty="0"/>
              <a:t> 2020</a:t>
            </a:r>
            <a:endParaRPr lang="ko-Kore-US" altLang="en-US" dirty="0"/>
          </a:p>
        </p:txBody>
      </p:sp>
    </p:spTree>
    <p:extLst>
      <p:ext uri="{BB962C8B-B14F-4D97-AF65-F5344CB8AC3E}">
        <p14:creationId xmlns:p14="http://schemas.microsoft.com/office/powerpoint/2010/main" val="122922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A948D5C-ADB4-92DD-0600-C843B6B8BCF3}"/>
              </a:ext>
            </a:extLst>
          </p:cNvPr>
          <p:cNvSpPr>
            <a:spLocks noGrp="1"/>
          </p:cNvSpPr>
          <p:nvPr>
            <p:ph type="title"/>
          </p:nvPr>
        </p:nvSpPr>
        <p:spPr/>
        <p:txBody>
          <a:bodyPr>
            <a:normAutofit/>
          </a:bodyPr>
          <a:lstStyle/>
          <a:p>
            <a:r>
              <a:rPr kumimoji="1" lang="en-US" altLang="ko-Kore-US" sz="3600" dirty="0"/>
              <a:t>Lenis obstruent &amp; </a:t>
            </a:r>
            <a:r>
              <a:rPr kumimoji="1" lang="en-US" altLang="ko-Kore-US" sz="3600" dirty="0" err="1"/>
              <a:t>MinEffort</a:t>
            </a:r>
            <a:r>
              <a:rPr kumimoji="1" lang="en-US" altLang="ko-Kore-US" sz="3600" dirty="0"/>
              <a:t> (Vowel height)</a:t>
            </a:r>
            <a:endParaRPr kumimoji="1" lang="ko-Kore-US" altLang="en-US" sz="3600" dirty="0"/>
          </a:p>
        </p:txBody>
      </p:sp>
      <p:sp>
        <p:nvSpPr>
          <p:cNvPr id="3" name="내용 개체 틀 2">
            <a:extLst>
              <a:ext uri="{FF2B5EF4-FFF2-40B4-BE49-F238E27FC236}">
                <a16:creationId xmlns:a16="http://schemas.microsoft.com/office/drawing/2014/main" id="{4D75F735-5BF0-1963-097A-2DC9EF150C2E}"/>
              </a:ext>
            </a:extLst>
          </p:cNvPr>
          <p:cNvSpPr>
            <a:spLocks noGrp="1"/>
          </p:cNvSpPr>
          <p:nvPr>
            <p:ph idx="1"/>
          </p:nvPr>
        </p:nvSpPr>
        <p:spPr/>
        <p:txBody>
          <a:bodyPr>
            <a:normAutofit/>
          </a:bodyPr>
          <a:lstStyle/>
          <a:p>
            <a:r>
              <a:rPr kumimoji="1" lang="en-US" altLang="ko-Kore-US" dirty="0"/>
              <a:t>Kim et al (2016): subset of the same dataset that I’m looking at</a:t>
            </a:r>
          </a:p>
          <a:p>
            <a:pPr lvl="1"/>
            <a:r>
              <a:rPr kumimoji="1" lang="en-US" altLang="ko-Kore-US" dirty="0"/>
              <a:t>Deletion: /a/_/a/ is the deleting context (</a:t>
            </a:r>
            <a:r>
              <a:rPr kumimoji="1" lang="en-US" altLang="ko-Kore-US" dirty="0" err="1"/>
              <a:t>MinEffort</a:t>
            </a:r>
            <a:r>
              <a:rPr kumimoji="1" lang="en-US" altLang="ko-Kore-US" dirty="0"/>
              <a:t> prediction borne out?)</a:t>
            </a:r>
          </a:p>
          <a:p>
            <a:r>
              <a:rPr kumimoji="1" lang="en-US" altLang="ko-Kore-US" dirty="0"/>
              <a:t>However, they also found:</a:t>
            </a:r>
          </a:p>
          <a:p>
            <a:pPr lvl="1"/>
            <a:r>
              <a:rPr kumimoji="1" lang="en-US" altLang="ko-Kore-US" dirty="0"/>
              <a:t>Left vowel context: /a/, </a:t>
            </a:r>
            <a:r>
              <a:rPr kumimoji="1" lang="en-US" altLang="ko-Kore-US" dirty="0">
                <a:solidFill>
                  <a:srgbClr val="56B4EA"/>
                </a:solidFill>
              </a:rPr>
              <a:t>/</a:t>
            </a:r>
            <a:r>
              <a:rPr kumimoji="1" lang="en-US" altLang="ko-Kore-US" strike="sngStrike" dirty="0" err="1">
                <a:solidFill>
                  <a:srgbClr val="56B4EA"/>
                </a:solidFill>
              </a:rPr>
              <a:t>i</a:t>
            </a:r>
            <a:r>
              <a:rPr kumimoji="1" lang="en-US" altLang="ko-Kore-US" dirty="0">
                <a:solidFill>
                  <a:srgbClr val="56B4EA"/>
                </a:solidFill>
              </a:rPr>
              <a:t>/</a:t>
            </a:r>
            <a:r>
              <a:rPr kumimoji="1" lang="en-US" altLang="ko-Kore-US" dirty="0"/>
              <a:t> &gt; other vowels </a:t>
            </a:r>
            <a:r>
              <a:rPr lang="ko-Kore-US" altLang="en-US" dirty="0"/>
              <a:t>🤨</a:t>
            </a:r>
            <a:endParaRPr kumimoji="1" lang="en-US" altLang="ko-Kore-US" dirty="0"/>
          </a:p>
          <a:p>
            <a:pPr lvl="1"/>
            <a:r>
              <a:rPr kumimoji="1" lang="en-US" altLang="ko-Kore-US" dirty="0"/>
              <a:t>Right vowel context: /a/, </a:t>
            </a:r>
            <a:r>
              <a:rPr kumimoji="1" lang="en-US" altLang="ko-Kore-US" dirty="0">
                <a:solidFill>
                  <a:srgbClr val="56B4EA"/>
                </a:solidFill>
              </a:rPr>
              <a:t>/</a:t>
            </a:r>
            <a:r>
              <a:rPr kumimoji="1" lang="en-US" altLang="ko-Kore-US" dirty="0" err="1">
                <a:solidFill>
                  <a:srgbClr val="56B4EA"/>
                </a:solidFill>
              </a:rPr>
              <a:t>i</a:t>
            </a:r>
            <a:r>
              <a:rPr kumimoji="1" lang="en-US" altLang="ko-Kore-US" dirty="0">
                <a:solidFill>
                  <a:srgbClr val="56B4EA"/>
                </a:solidFill>
              </a:rPr>
              <a:t>/</a:t>
            </a:r>
            <a:r>
              <a:rPr kumimoji="1" lang="en-US" altLang="ko-Kore-US" dirty="0"/>
              <a:t>, </a:t>
            </a:r>
            <a:r>
              <a:rPr kumimoji="1" lang="en-US" altLang="ko-Kore-US" dirty="0">
                <a:solidFill>
                  <a:srgbClr val="56B4EA"/>
                </a:solidFill>
              </a:rPr>
              <a:t>/</a:t>
            </a:r>
            <a:r>
              <a:rPr kumimoji="1" lang="en-US" altLang="ko-Kore-US" strike="sngStrike" dirty="0" err="1">
                <a:solidFill>
                  <a:srgbClr val="56B4EA"/>
                </a:solidFill>
              </a:rPr>
              <a:t>i</a:t>
            </a:r>
            <a:r>
              <a:rPr kumimoji="1" lang="en-US" altLang="ko-Kore-US" dirty="0">
                <a:solidFill>
                  <a:srgbClr val="56B4EA"/>
                </a:solidFill>
              </a:rPr>
              <a:t>/</a:t>
            </a:r>
            <a:r>
              <a:rPr kumimoji="1" lang="en-US" altLang="ko-Kore-US" dirty="0"/>
              <a:t>, /ɔ/  &gt; other vowels </a:t>
            </a:r>
            <a:r>
              <a:rPr lang="ko-Kore-US" altLang="en-US" dirty="0"/>
              <a:t>🤨  </a:t>
            </a:r>
            <a:endParaRPr kumimoji="1" lang="en-US" altLang="ko-Kore-US" dirty="0"/>
          </a:p>
          <a:p>
            <a:r>
              <a:rPr kumimoji="1" lang="en-US" altLang="ko-Kore-US" dirty="0"/>
              <a:t>They did not control for other known factors for the lenition of lenis obstruents (e.g., speech rate)</a:t>
            </a:r>
          </a:p>
        </p:txBody>
      </p:sp>
      <p:sp>
        <p:nvSpPr>
          <p:cNvPr id="4" name="슬라이드 번호 개체 틀 3">
            <a:extLst>
              <a:ext uri="{FF2B5EF4-FFF2-40B4-BE49-F238E27FC236}">
                <a16:creationId xmlns:a16="http://schemas.microsoft.com/office/drawing/2014/main" id="{146CC310-3EC6-8014-68B4-5C487823E1A4}"/>
              </a:ext>
            </a:extLst>
          </p:cNvPr>
          <p:cNvSpPr>
            <a:spLocks noGrp="1"/>
          </p:cNvSpPr>
          <p:nvPr>
            <p:ph type="sldNum" sz="quarter" idx="12"/>
          </p:nvPr>
        </p:nvSpPr>
        <p:spPr/>
        <p:txBody>
          <a:bodyPr/>
          <a:lstStyle/>
          <a:p>
            <a:fld id="{0312AF70-B12A-864A-9FFE-4D47E2A5E8BA}" type="slidenum">
              <a:rPr kumimoji="1" lang="ko-Kore-US" altLang="en-US" smtClean="0"/>
              <a:t>50</a:t>
            </a:fld>
            <a:endParaRPr kumimoji="1" lang="ko-Kore-US" altLang="en-US"/>
          </a:p>
        </p:txBody>
      </p:sp>
    </p:spTree>
    <p:extLst>
      <p:ext uri="{BB962C8B-B14F-4D97-AF65-F5344CB8AC3E}">
        <p14:creationId xmlns:p14="http://schemas.microsoft.com/office/powerpoint/2010/main" val="513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A948D5C-ADB4-92DD-0600-C843B6B8BCF3}"/>
              </a:ext>
            </a:extLst>
          </p:cNvPr>
          <p:cNvSpPr>
            <a:spLocks noGrp="1"/>
          </p:cNvSpPr>
          <p:nvPr>
            <p:ph type="title"/>
          </p:nvPr>
        </p:nvSpPr>
        <p:spPr/>
        <p:txBody>
          <a:bodyPr>
            <a:normAutofit/>
          </a:bodyPr>
          <a:lstStyle/>
          <a:p>
            <a:r>
              <a:rPr kumimoji="1" lang="en-US" altLang="ko-Kore-US" sz="3600" dirty="0"/>
              <a:t>Lenis obstruent &amp; </a:t>
            </a:r>
            <a:r>
              <a:rPr kumimoji="1" lang="en-US" altLang="ko-Kore-US" sz="3600" dirty="0" err="1"/>
              <a:t>LowInfo</a:t>
            </a:r>
            <a:r>
              <a:rPr kumimoji="1" lang="en-US" altLang="ko-Kore-US" sz="3600" dirty="0"/>
              <a:t> (frequency/predictability)</a:t>
            </a:r>
            <a:endParaRPr kumimoji="1" lang="ko-Kore-US" altLang="en-US" sz="3600" dirty="0"/>
          </a:p>
        </p:txBody>
      </p:sp>
      <p:sp>
        <p:nvSpPr>
          <p:cNvPr id="3" name="내용 개체 틀 2">
            <a:extLst>
              <a:ext uri="{FF2B5EF4-FFF2-40B4-BE49-F238E27FC236}">
                <a16:creationId xmlns:a16="http://schemas.microsoft.com/office/drawing/2014/main" id="{4D75F735-5BF0-1963-097A-2DC9EF150C2E}"/>
              </a:ext>
            </a:extLst>
          </p:cNvPr>
          <p:cNvSpPr>
            <a:spLocks noGrp="1"/>
          </p:cNvSpPr>
          <p:nvPr>
            <p:ph idx="1"/>
          </p:nvPr>
        </p:nvSpPr>
        <p:spPr/>
        <p:txBody>
          <a:bodyPr>
            <a:normAutofit/>
          </a:bodyPr>
          <a:lstStyle/>
          <a:p>
            <a:r>
              <a:rPr kumimoji="1" lang="en-US" altLang="ko-Kore-US" dirty="0"/>
              <a:t>Choi et al (2006) : production experiment</a:t>
            </a:r>
          </a:p>
          <a:p>
            <a:r>
              <a:rPr kumimoji="1" lang="en-US" altLang="ko-Kore-US" dirty="0"/>
              <a:t>No lexical token frequency effect for lenis word-medial voicing </a:t>
            </a:r>
          </a:p>
          <a:p>
            <a:pPr lvl="1"/>
            <a:r>
              <a:rPr kumimoji="1" lang="en-US" altLang="ko-Kore-US" dirty="0"/>
              <a:t>But only checked for bilabial</a:t>
            </a:r>
          </a:p>
          <a:p>
            <a:pPr lvl="1"/>
            <a:r>
              <a:rPr kumimoji="1" lang="en-US" altLang="ko-Kore-US" dirty="0"/>
              <a:t>The “frequent” words they looked at were not very frequent (there were much more frequent words for other places of articulation, e.g., velar) </a:t>
            </a:r>
            <a:r>
              <a:rPr lang="ko-Kore-US" altLang="en-US" dirty="0"/>
              <a:t>🧐</a:t>
            </a:r>
            <a:endParaRPr kumimoji="1" lang="en-US" altLang="ko-Kore-US" dirty="0"/>
          </a:p>
        </p:txBody>
      </p:sp>
      <p:sp>
        <p:nvSpPr>
          <p:cNvPr id="4" name="슬라이드 번호 개체 틀 3">
            <a:extLst>
              <a:ext uri="{FF2B5EF4-FFF2-40B4-BE49-F238E27FC236}">
                <a16:creationId xmlns:a16="http://schemas.microsoft.com/office/drawing/2014/main" id="{146CC310-3EC6-8014-68B4-5C487823E1A4}"/>
              </a:ext>
            </a:extLst>
          </p:cNvPr>
          <p:cNvSpPr>
            <a:spLocks noGrp="1"/>
          </p:cNvSpPr>
          <p:nvPr>
            <p:ph type="sldNum" sz="quarter" idx="12"/>
          </p:nvPr>
        </p:nvSpPr>
        <p:spPr/>
        <p:txBody>
          <a:bodyPr/>
          <a:lstStyle/>
          <a:p>
            <a:fld id="{0312AF70-B12A-864A-9FFE-4D47E2A5E8BA}" type="slidenum">
              <a:rPr kumimoji="1" lang="ko-Kore-US" altLang="en-US" smtClean="0"/>
              <a:t>51</a:t>
            </a:fld>
            <a:endParaRPr kumimoji="1" lang="ko-Kore-US" altLang="en-US"/>
          </a:p>
        </p:txBody>
      </p:sp>
    </p:spTree>
    <p:extLst>
      <p:ext uri="{BB962C8B-B14F-4D97-AF65-F5344CB8AC3E}">
        <p14:creationId xmlns:p14="http://schemas.microsoft.com/office/powerpoint/2010/main" val="20451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C900BE5-1507-EBD8-AF81-65972B1208A8}"/>
              </a:ext>
            </a:extLst>
          </p:cNvPr>
          <p:cNvSpPr>
            <a:spLocks noGrp="1"/>
          </p:cNvSpPr>
          <p:nvPr>
            <p:ph type="title"/>
          </p:nvPr>
        </p:nvSpPr>
        <p:spPr/>
        <p:txBody>
          <a:bodyPr/>
          <a:lstStyle/>
          <a:p>
            <a:r>
              <a:rPr lang="en-US" dirty="0"/>
              <a:t>Production planning hypothesis?</a:t>
            </a:r>
          </a:p>
        </p:txBody>
      </p:sp>
      <p:sp>
        <p:nvSpPr>
          <p:cNvPr id="3" name="내용 개체 틀 2">
            <a:extLst>
              <a:ext uri="{FF2B5EF4-FFF2-40B4-BE49-F238E27FC236}">
                <a16:creationId xmlns:a16="http://schemas.microsoft.com/office/drawing/2014/main" id="{343844D5-57E2-284E-3F76-08FD67199867}"/>
              </a:ext>
            </a:extLst>
          </p:cNvPr>
          <p:cNvSpPr>
            <a:spLocks noGrp="1"/>
          </p:cNvSpPr>
          <p:nvPr>
            <p:ph idx="1"/>
          </p:nvPr>
        </p:nvSpPr>
        <p:spPr>
          <a:xfrm>
            <a:off x="838200" y="1866982"/>
            <a:ext cx="10515600" cy="4351338"/>
          </a:xfrm>
        </p:spPr>
        <p:txBody>
          <a:bodyPr/>
          <a:lstStyle/>
          <a:p>
            <a:r>
              <a:rPr lang="en-US" dirty="0"/>
              <a:t>The model of production in the Production Planning Hypothesis is designed to model categorical processes. (categorical, in the sense that the rule has either applied or not)</a:t>
            </a:r>
          </a:p>
          <a:p>
            <a:pPr marL="0" indent="0">
              <a:buNone/>
            </a:pPr>
            <a:endParaRPr lang="en-US" dirty="0"/>
          </a:p>
        </p:txBody>
      </p:sp>
      <p:sp>
        <p:nvSpPr>
          <p:cNvPr id="4" name="슬라이드 번호 개체 틀 3">
            <a:extLst>
              <a:ext uri="{FF2B5EF4-FFF2-40B4-BE49-F238E27FC236}">
                <a16:creationId xmlns:a16="http://schemas.microsoft.com/office/drawing/2014/main" id="{A97537BC-7C82-D0F1-DE3E-031632F22BFE}"/>
              </a:ext>
            </a:extLst>
          </p:cNvPr>
          <p:cNvSpPr>
            <a:spLocks noGrp="1"/>
          </p:cNvSpPr>
          <p:nvPr>
            <p:ph type="sldNum" sz="quarter" idx="12"/>
          </p:nvPr>
        </p:nvSpPr>
        <p:spPr/>
        <p:txBody>
          <a:bodyPr/>
          <a:lstStyle/>
          <a:p>
            <a:fld id="{0312AF70-B12A-864A-9FFE-4D47E2A5E8BA}" type="slidenum">
              <a:rPr kumimoji="1" lang="ko-Kore-US" altLang="en-US" smtClean="0"/>
              <a:t>52</a:t>
            </a:fld>
            <a:endParaRPr kumimoji="1" lang="ko-Kore-US" altLang="en-US"/>
          </a:p>
        </p:txBody>
      </p:sp>
      <p:pic>
        <p:nvPicPr>
          <p:cNvPr id="5" name="그림 4">
            <a:extLst>
              <a:ext uri="{FF2B5EF4-FFF2-40B4-BE49-F238E27FC236}">
                <a16:creationId xmlns:a16="http://schemas.microsoft.com/office/drawing/2014/main" id="{AC886AE6-ABC2-9A49-2F11-44946D71A747}"/>
              </a:ext>
            </a:extLst>
          </p:cNvPr>
          <p:cNvPicPr>
            <a:picLocks noChangeAspect="1"/>
          </p:cNvPicPr>
          <p:nvPr/>
        </p:nvPicPr>
        <p:blipFill>
          <a:blip r:embed="rId2"/>
          <a:stretch>
            <a:fillRect/>
          </a:stretch>
        </p:blipFill>
        <p:spPr>
          <a:xfrm>
            <a:off x="686716" y="3156474"/>
            <a:ext cx="5765800" cy="2882900"/>
          </a:xfrm>
          <a:prstGeom prst="rect">
            <a:avLst/>
          </a:prstGeom>
        </p:spPr>
      </p:pic>
      <p:sp>
        <p:nvSpPr>
          <p:cNvPr id="6" name="TextBox 5">
            <a:extLst>
              <a:ext uri="{FF2B5EF4-FFF2-40B4-BE49-F238E27FC236}">
                <a16:creationId xmlns:a16="http://schemas.microsoft.com/office/drawing/2014/main" id="{00827B72-8349-2452-FF12-845BFA5DA4F7}"/>
              </a:ext>
            </a:extLst>
          </p:cNvPr>
          <p:cNvSpPr txBox="1"/>
          <p:nvPr/>
        </p:nvSpPr>
        <p:spPr>
          <a:xfrm>
            <a:off x="754143" y="6080289"/>
            <a:ext cx="7856457" cy="369332"/>
          </a:xfrm>
          <a:prstGeom prst="rect">
            <a:avLst/>
          </a:prstGeom>
          <a:noFill/>
        </p:spPr>
        <p:txBody>
          <a:bodyPr wrap="square" rtlCol="0">
            <a:spAutoFit/>
          </a:bodyPr>
          <a:lstStyle/>
          <a:p>
            <a:r>
              <a:rPr lang="en-US" dirty="0"/>
              <a:t>Figure 1 from Kilbourn-</a:t>
            </a:r>
            <a:r>
              <a:rPr lang="en-US" dirty="0" err="1"/>
              <a:t>Ceron</a:t>
            </a:r>
            <a:r>
              <a:rPr lang="en-US" dirty="0"/>
              <a:t>, </a:t>
            </a:r>
            <a:r>
              <a:rPr lang="en-US" dirty="0" err="1"/>
              <a:t>Clayards</a:t>
            </a:r>
            <a:r>
              <a:rPr lang="en-US" dirty="0"/>
              <a:t> and Wagner (2020) </a:t>
            </a:r>
            <a:r>
              <a:rPr lang="en-US" i="1" dirty="0"/>
              <a:t>Laboratory Phonology</a:t>
            </a:r>
          </a:p>
        </p:txBody>
      </p:sp>
    </p:spTree>
    <p:extLst>
      <p:ext uri="{BB962C8B-B14F-4D97-AF65-F5344CB8AC3E}">
        <p14:creationId xmlns:p14="http://schemas.microsoft.com/office/powerpoint/2010/main" val="932126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C900BE5-1507-EBD8-AF81-65972B1208A8}"/>
              </a:ext>
            </a:extLst>
          </p:cNvPr>
          <p:cNvSpPr>
            <a:spLocks noGrp="1"/>
          </p:cNvSpPr>
          <p:nvPr>
            <p:ph type="title"/>
          </p:nvPr>
        </p:nvSpPr>
        <p:spPr/>
        <p:txBody>
          <a:bodyPr/>
          <a:lstStyle/>
          <a:p>
            <a:r>
              <a:rPr lang="en-US" dirty="0"/>
              <a:t>Production planning hypothesis?</a:t>
            </a:r>
          </a:p>
        </p:txBody>
      </p:sp>
      <p:sp>
        <p:nvSpPr>
          <p:cNvPr id="3" name="내용 개체 틀 2">
            <a:extLst>
              <a:ext uri="{FF2B5EF4-FFF2-40B4-BE49-F238E27FC236}">
                <a16:creationId xmlns:a16="http://schemas.microsoft.com/office/drawing/2014/main" id="{343844D5-57E2-284E-3F76-08FD67199867}"/>
              </a:ext>
            </a:extLst>
          </p:cNvPr>
          <p:cNvSpPr>
            <a:spLocks noGrp="1"/>
          </p:cNvSpPr>
          <p:nvPr>
            <p:ph idx="1"/>
          </p:nvPr>
        </p:nvSpPr>
        <p:spPr>
          <a:xfrm>
            <a:off x="838200" y="1866982"/>
            <a:ext cx="10515600" cy="4351338"/>
          </a:xfrm>
        </p:spPr>
        <p:txBody>
          <a:bodyPr/>
          <a:lstStyle/>
          <a:p>
            <a:r>
              <a:rPr lang="en-US" dirty="0"/>
              <a:t>If the conditioning environment from the following word becomes “available” in the form encoding of word 1, then the segment at the end of word 1 can be flapped</a:t>
            </a:r>
          </a:p>
          <a:p>
            <a:pPr marL="0" indent="0">
              <a:buNone/>
            </a:pPr>
            <a:endParaRPr lang="en-US" dirty="0"/>
          </a:p>
        </p:txBody>
      </p:sp>
      <p:sp>
        <p:nvSpPr>
          <p:cNvPr id="4" name="슬라이드 번호 개체 틀 3">
            <a:extLst>
              <a:ext uri="{FF2B5EF4-FFF2-40B4-BE49-F238E27FC236}">
                <a16:creationId xmlns:a16="http://schemas.microsoft.com/office/drawing/2014/main" id="{A97537BC-7C82-D0F1-DE3E-031632F22BFE}"/>
              </a:ext>
            </a:extLst>
          </p:cNvPr>
          <p:cNvSpPr>
            <a:spLocks noGrp="1"/>
          </p:cNvSpPr>
          <p:nvPr>
            <p:ph type="sldNum" sz="quarter" idx="12"/>
          </p:nvPr>
        </p:nvSpPr>
        <p:spPr/>
        <p:txBody>
          <a:bodyPr/>
          <a:lstStyle/>
          <a:p>
            <a:fld id="{0312AF70-B12A-864A-9FFE-4D47E2A5E8BA}" type="slidenum">
              <a:rPr kumimoji="1" lang="ko-Kore-US" altLang="en-US" smtClean="0"/>
              <a:t>53</a:t>
            </a:fld>
            <a:endParaRPr kumimoji="1" lang="ko-Kore-US" altLang="en-US"/>
          </a:p>
        </p:txBody>
      </p:sp>
      <p:pic>
        <p:nvPicPr>
          <p:cNvPr id="5" name="그림 4">
            <a:extLst>
              <a:ext uri="{FF2B5EF4-FFF2-40B4-BE49-F238E27FC236}">
                <a16:creationId xmlns:a16="http://schemas.microsoft.com/office/drawing/2014/main" id="{AC886AE6-ABC2-9A49-2F11-44946D71A747}"/>
              </a:ext>
            </a:extLst>
          </p:cNvPr>
          <p:cNvPicPr>
            <a:picLocks noChangeAspect="1"/>
          </p:cNvPicPr>
          <p:nvPr/>
        </p:nvPicPr>
        <p:blipFill>
          <a:blip r:embed="rId2"/>
          <a:stretch>
            <a:fillRect/>
          </a:stretch>
        </p:blipFill>
        <p:spPr>
          <a:xfrm>
            <a:off x="686716" y="3156474"/>
            <a:ext cx="5765800" cy="2882900"/>
          </a:xfrm>
          <a:prstGeom prst="rect">
            <a:avLst/>
          </a:prstGeom>
        </p:spPr>
      </p:pic>
      <p:sp>
        <p:nvSpPr>
          <p:cNvPr id="6" name="TextBox 5">
            <a:extLst>
              <a:ext uri="{FF2B5EF4-FFF2-40B4-BE49-F238E27FC236}">
                <a16:creationId xmlns:a16="http://schemas.microsoft.com/office/drawing/2014/main" id="{00827B72-8349-2452-FF12-845BFA5DA4F7}"/>
              </a:ext>
            </a:extLst>
          </p:cNvPr>
          <p:cNvSpPr txBox="1"/>
          <p:nvPr/>
        </p:nvSpPr>
        <p:spPr>
          <a:xfrm>
            <a:off x="754143" y="6080289"/>
            <a:ext cx="7856457" cy="369332"/>
          </a:xfrm>
          <a:prstGeom prst="rect">
            <a:avLst/>
          </a:prstGeom>
          <a:noFill/>
        </p:spPr>
        <p:txBody>
          <a:bodyPr wrap="square" rtlCol="0">
            <a:spAutoFit/>
          </a:bodyPr>
          <a:lstStyle/>
          <a:p>
            <a:r>
              <a:rPr lang="en-US" dirty="0"/>
              <a:t>Figure 1 from Kilbourn-</a:t>
            </a:r>
            <a:r>
              <a:rPr lang="en-US" dirty="0" err="1"/>
              <a:t>Ceron</a:t>
            </a:r>
            <a:r>
              <a:rPr lang="en-US" dirty="0"/>
              <a:t>, </a:t>
            </a:r>
            <a:r>
              <a:rPr lang="en-US" dirty="0" err="1"/>
              <a:t>Clayards</a:t>
            </a:r>
            <a:r>
              <a:rPr lang="en-US" dirty="0"/>
              <a:t> and Wagner (2020) </a:t>
            </a:r>
            <a:r>
              <a:rPr lang="en-US" i="1" dirty="0"/>
              <a:t>Laboratory Phonology</a:t>
            </a:r>
          </a:p>
        </p:txBody>
      </p:sp>
    </p:spTree>
    <p:extLst>
      <p:ext uri="{BB962C8B-B14F-4D97-AF65-F5344CB8AC3E}">
        <p14:creationId xmlns:p14="http://schemas.microsoft.com/office/powerpoint/2010/main" val="4149439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C900BE5-1507-EBD8-AF81-65972B1208A8}"/>
              </a:ext>
            </a:extLst>
          </p:cNvPr>
          <p:cNvSpPr>
            <a:spLocks noGrp="1"/>
          </p:cNvSpPr>
          <p:nvPr>
            <p:ph type="title"/>
          </p:nvPr>
        </p:nvSpPr>
        <p:spPr/>
        <p:txBody>
          <a:bodyPr/>
          <a:lstStyle/>
          <a:p>
            <a:r>
              <a:rPr lang="en-US" dirty="0"/>
              <a:t>Production planning hypothesis?</a:t>
            </a:r>
          </a:p>
        </p:txBody>
      </p:sp>
      <p:sp>
        <p:nvSpPr>
          <p:cNvPr id="3" name="내용 개체 틀 2">
            <a:extLst>
              <a:ext uri="{FF2B5EF4-FFF2-40B4-BE49-F238E27FC236}">
                <a16:creationId xmlns:a16="http://schemas.microsoft.com/office/drawing/2014/main" id="{343844D5-57E2-284E-3F76-08FD67199867}"/>
              </a:ext>
            </a:extLst>
          </p:cNvPr>
          <p:cNvSpPr>
            <a:spLocks noGrp="1"/>
          </p:cNvSpPr>
          <p:nvPr>
            <p:ph idx="1"/>
          </p:nvPr>
        </p:nvSpPr>
        <p:spPr>
          <a:xfrm>
            <a:off x="838200" y="1866982"/>
            <a:ext cx="10515600" cy="4351338"/>
          </a:xfrm>
        </p:spPr>
        <p:txBody>
          <a:bodyPr/>
          <a:lstStyle/>
          <a:p>
            <a:r>
              <a:rPr lang="en-US" dirty="0"/>
              <a:t>Maybe to model a gradient process like the lenis obstruent lenition we looked at, we might want to assume that the amount of the form encoding of the second word overlapping with that of the first word is somehow reflected as the degree of lenition?</a:t>
            </a:r>
          </a:p>
          <a:p>
            <a:pPr marL="0" indent="0">
              <a:buNone/>
            </a:pPr>
            <a:endParaRPr lang="en-US" dirty="0"/>
          </a:p>
        </p:txBody>
      </p:sp>
      <p:sp>
        <p:nvSpPr>
          <p:cNvPr id="4" name="슬라이드 번호 개체 틀 3">
            <a:extLst>
              <a:ext uri="{FF2B5EF4-FFF2-40B4-BE49-F238E27FC236}">
                <a16:creationId xmlns:a16="http://schemas.microsoft.com/office/drawing/2014/main" id="{A97537BC-7C82-D0F1-DE3E-031632F22BFE}"/>
              </a:ext>
            </a:extLst>
          </p:cNvPr>
          <p:cNvSpPr>
            <a:spLocks noGrp="1"/>
          </p:cNvSpPr>
          <p:nvPr>
            <p:ph type="sldNum" sz="quarter" idx="12"/>
          </p:nvPr>
        </p:nvSpPr>
        <p:spPr/>
        <p:txBody>
          <a:bodyPr/>
          <a:lstStyle/>
          <a:p>
            <a:fld id="{0312AF70-B12A-864A-9FFE-4D47E2A5E8BA}" type="slidenum">
              <a:rPr kumimoji="1" lang="ko-Kore-US" altLang="en-US" smtClean="0"/>
              <a:t>54</a:t>
            </a:fld>
            <a:endParaRPr kumimoji="1" lang="ko-Kore-US" altLang="en-US"/>
          </a:p>
        </p:txBody>
      </p:sp>
      <p:pic>
        <p:nvPicPr>
          <p:cNvPr id="5" name="그림 4">
            <a:extLst>
              <a:ext uri="{FF2B5EF4-FFF2-40B4-BE49-F238E27FC236}">
                <a16:creationId xmlns:a16="http://schemas.microsoft.com/office/drawing/2014/main" id="{AC886AE6-ABC2-9A49-2F11-44946D71A747}"/>
              </a:ext>
            </a:extLst>
          </p:cNvPr>
          <p:cNvPicPr>
            <a:picLocks noChangeAspect="1"/>
          </p:cNvPicPr>
          <p:nvPr/>
        </p:nvPicPr>
        <p:blipFill>
          <a:blip r:embed="rId2"/>
          <a:stretch>
            <a:fillRect/>
          </a:stretch>
        </p:blipFill>
        <p:spPr>
          <a:xfrm>
            <a:off x="754143" y="3524876"/>
            <a:ext cx="5110826" cy="2555413"/>
          </a:xfrm>
          <a:prstGeom prst="rect">
            <a:avLst/>
          </a:prstGeom>
        </p:spPr>
      </p:pic>
      <p:sp>
        <p:nvSpPr>
          <p:cNvPr id="6" name="TextBox 5">
            <a:extLst>
              <a:ext uri="{FF2B5EF4-FFF2-40B4-BE49-F238E27FC236}">
                <a16:creationId xmlns:a16="http://schemas.microsoft.com/office/drawing/2014/main" id="{00827B72-8349-2452-FF12-845BFA5DA4F7}"/>
              </a:ext>
            </a:extLst>
          </p:cNvPr>
          <p:cNvSpPr txBox="1"/>
          <p:nvPr/>
        </p:nvSpPr>
        <p:spPr>
          <a:xfrm>
            <a:off x="754143" y="6080289"/>
            <a:ext cx="7856457" cy="369332"/>
          </a:xfrm>
          <a:prstGeom prst="rect">
            <a:avLst/>
          </a:prstGeom>
          <a:noFill/>
        </p:spPr>
        <p:txBody>
          <a:bodyPr wrap="square" rtlCol="0">
            <a:spAutoFit/>
          </a:bodyPr>
          <a:lstStyle/>
          <a:p>
            <a:r>
              <a:rPr lang="en-US" dirty="0"/>
              <a:t>Figure 1 from Kilbourn-</a:t>
            </a:r>
            <a:r>
              <a:rPr lang="en-US" dirty="0" err="1"/>
              <a:t>Ceron</a:t>
            </a:r>
            <a:r>
              <a:rPr lang="en-US" dirty="0"/>
              <a:t>, </a:t>
            </a:r>
            <a:r>
              <a:rPr lang="en-US" dirty="0" err="1"/>
              <a:t>Clayards</a:t>
            </a:r>
            <a:r>
              <a:rPr lang="en-US" dirty="0"/>
              <a:t> and Wagner (2020) </a:t>
            </a:r>
            <a:r>
              <a:rPr lang="en-US" i="1" dirty="0"/>
              <a:t>Laboratory Phonology</a:t>
            </a:r>
          </a:p>
        </p:txBody>
      </p:sp>
    </p:spTree>
    <p:extLst>
      <p:ext uri="{BB962C8B-B14F-4D97-AF65-F5344CB8AC3E}">
        <p14:creationId xmlns:p14="http://schemas.microsoft.com/office/powerpoint/2010/main" val="357289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A8D06E-444C-9A47-F5AE-8840D74EB5B5}"/>
              </a:ext>
            </a:extLst>
          </p:cNvPr>
          <p:cNvSpPr>
            <a:spLocks noGrp="1"/>
          </p:cNvSpPr>
          <p:nvPr>
            <p:ph type="title"/>
          </p:nvPr>
        </p:nvSpPr>
        <p:spPr/>
        <p:txBody>
          <a:bodyPr/>
          <a:lstStyle/>
          <a:p>
            <a:r>
              <a:rPr kumimoji="1" lang="en-US" altLang="ko-Kore-US" dirty="0"/>
              <a:t>Lenis obstruent </a:t>
            </a:r>
            <a:r>
              <a:rPr kumimoji="1" lang="en-US" altLang="ko-Kore-US" strike="sngStrike" dirty="0"/>
              <a:t>voicing</a:t>
            </a:r>
            <a:r>
              <a:rPr kumimoji="1" lang="en-US" altLang="ko-Kore-US" dirty="0"/>
              <a:t> lenition</a:t>
            </a:r>
            <a:endParaRPr kumimoji="1" lang="ko-Kore-US" altLang="en-US" dirty="0"/>
          </a:p>
        </p:txBody>
      </p:sp>
      <p:sp>
        <p:nvSpPr>
          <p:cNvPr id="3" name="내용 개체 틀 2">
            <a:extLst>
              <a:ext uri="{FF2B5EF4-FFF2-40B4-BE49-F238E27FC236}">
                <a16:creationId xmlns:a16="http://schemas.microsoft.com/office/drawing/2014/main" id="{3A98E4E0-EC7F-7FF4-BF6F-7F7CA0BEBC1C}"/>
              </a:ext>
            </a:extLst>
          </p:cNvPr>
          <p:cNvSpPr>
            <a:spLocks noGrp="1"/>
          </p:cNvSpPr>
          <p:nvPr>
            <p:ph idx="1"/>
          </p:nvPr>
        </p:nvSpPr>
        <p:spPr/>
        <p:txBody>
          <a:bodyPr>
            <a:normAutofit/>
          </a:bodyPr>
          <a:lstStyle/>
          <a:p>
            <a:pPr>
              <a:buClr>
                <a:schemeClr val="tx1"/>
              </a:buClr>
            </a:pPr>
            <a:r>
              <a:rPr kumimoji="1" lang="en-US" altLang="ko-Kore-US" dirty="0"/>
              <a:t>Lenis obstruents are </a:t>
            </a:r>
          </a:p>
          <a:p>
            <a:pPr lvl="1">
              <a:buClr>
                <a:schemeClr val="tx1"/>
              </a:buClr>
            </a:pPr>
            <a:r>
              <a:rPr kumimoji="1" lang="en-US" altLang="ko-Kore-US" dirty="0" err="1">
                <a:solidFill>
                  <a:srgbClr val="56B4EA"/>
                </a:solidFill>
              </a:rPr>
              <a:t>approximantized</a:t>
            </a:r>
            <a:r>
              <a:rPr kumimoji="1" lang="en-US" altLang="ko-Kore-US" dirty="0">
                <a:solidFill>
                  <a:srgbClr val="56B4EA"/>
                </a:solidFill>
              </a:rPr>
              <a:t>/</a:t>
            </a:r>
            <a:r>
              <a:rPr kumimoji="1" lang="en-US" altLang="ko-Kore-US" dirty="0" err="1">
                <a:solidFill>
                  <a:srgbClr val="56B4EA"/>
                </a:solidFill>
              </a:rPr>
              <a:t>fricativized</a:t>
            </a:r>
            <a:r>
              <a:rPr kumimoji="1" lang="en-US" altLang="ko-Kore-US" dirty="0"/>
              <a:t> in the AP-medial position</a:t>
            </a:r>
          </a:p>
          <a:p>
            <a:pPr lvl="1">
              <a:buClr>
                <a:schemeClr val="tx1"/>
              </a:buClr>
            </a:pPr>
            <a:r>
              <a:rPr kumimoji="1" lang="en-US" altLang="ko-Kore-US" dirty="0">
                <a:solidFill>
                  <a:srgbClr val="56B4EA"/>
                </a:solidFill>
              </a:rPr>
              <a:t>shortened</a:t>
            </a:r>
            <a:r>
              <a:rPr kumimoji="1" lang="en-US" altLang="ko-Kore-US" dirty="0"/>
              <a:t> in the AP-medial position</a:t>
            </a:r>
          </a:p>
          <a:p>
            <a:pPr lvl="1">
              <a:buClr>
                <a:schemeClr val="tx1"/>
              </a:buClr>
            </a:pPr>
            <a:r>
              <a:rPr kumimoji="1" lang="en-US" altLang="ko-Kore-US" dirty="0">
                <a:solidFill>
                  <a:srgbClr val="56B4EA"/>
                </a:solidFill>
              </a:rPr>
              <a:t>deleted</a:t>
            </a:r>
            <a:r>
              <a:rPr kumimoji="1" lang="en-US" altLang="ko-Kore-US" dirty="0"/>
              <a:t> in the AP-medial position</a:t>
            </a:r>
          </a:p>
          <a:p>
            <a:r>
              <a:rPr kumimoji="1" lang="en-US" altLang="ko-Kore-US" dirty="0"/>
              <a:t>These realizations suggest that we should investigate the realization of lenis obstruents as a </a:t>
            </a:r>
            <a:r>
              <a:rPr kumimoji="1" lang="en-US" altLang="ko-Kore-US" dirty="0">
                <a:solidFill>
                  <a:srgbClr val="56B4EA"/>
                </a:solidFill>
              </a:rPr>
              <a:t>lenition</a:t>
            </a:r>
            <a:r>
              <a:rPr kumimoji="1" lang="en-US" altLang="ko-Kore-US" dirty="0"/>
              <a:t> phenomenon</a:t>
            </a:r>
          </a:p>
          <a:p>
            <a:r>
              <a:rPr kumimoji="1" lang="en-US" altLang="ko-Kore-US" dirty="0"/>
              <a:t>Very little work on the variable realization of the lenis obstruent, </a:t>
            </a:r>
          </a:p>
          <a:p>
            <a:pPr lvl="1"/>
            <a:r>
              <a:rPr kumimoji="1" lang="en-US" altLang="ko-Kore-US" dirty="0"/>
              <a:t>other than voicing, </a:t>
            </a:r>
          </a:p>
          <a:p>
            <a:pPr lvl="1"/>
            <a:r>
              <a:rPr kumimoji="1" lang="en-US" altLang="ko-Kore-US" dirty="0"/>
              <a:t>and other than the effect of prosodic position/speech rate</a:t>
            </a:r>
          </a:p>
        </p:txBody>
      </p:sp>
      <p:sp>
        <p:nvSpPr>
          <p:cNvPr id="4" name="슬라이드 번호 개체 틀 3">
            <a:extLst>
              <a:ext uri="{FF2B5EF4-FFF2-40B4-BE49-F238E27FC236}">
                <a16:creationId xmlns:a16="http://schemas.microsoft.com/office/drawing/2014/main" id="{98F4E4FB-F6D5-F4BA-2446-AA4F264DA5D5}"/>
              </a:ext>
            </a:extLst>
          </p:cNvPr>
          <p:cNvSpPr>
            <a:spLocks noGrp="1"/>
          </p:cNvSpPr>
          <p:nvPr>
            <p:ph type="sldNum" sz="quarter" idx="12"/>
          </p:nvPr>
        </p:nvSpPr>
        <p:spPr/>
        <p:txBody>
          <a:bodyPr/>
          <a:lstStyle/>
          <a:p>
            <a:fld id="{0312AF70-B12A-864A-9FFE-4D47E2A5E8BA}" type="slidenum">
              <a:rPr kumimoji="1" lang="ko-Kore-US" altLang="en-US" smtClean="0"/>
              <a:t>6</a:t>
            </a:fld>
            <a:endParaRPr kumimoji="1" lang="ko-Kore-US" altLang="en-US"/>
          </a:p>
        </p:txBody>
      </p:sp>
      <p:sp>
        <p:nvSpPr>
          <p:cNvPr id="5" name="TextBox 4">
            <a:extLst>
              <a:ext uri="{FF2B5EF4-FFF2-40B4-BE49-F238E27FC236}">
                <a16:creationId xmlns:a16="http://schemas.microsoft.com/office/drawing/2014/main" id="{A1E39D02-CE19-3436-E009-6349E323ACF1}"/>
              </a:ext>
            </a:extLst>
          </p:cNvPr>
          <p:cNvSpPr txBox="1"/>
          <p:nvPr/>
        </p:nvSpPr>
        <p:spPr>
          <a:xfrm>
            <a:off x="4460905" y="6356350"/>
            <a:ext cx="6576371" cy="369332"/>
          </a:xfrm>
          <a:prstGeom prst="rect">
            <a:avLst/>
          </a:prstGeom>
          <a:noFill/>
        </p:spPr>
        <p:txBody>
          <a:bodyPr wrap="square">
            <a:spAutoFit/>
          </a:bodyPr>
          <a:lstStyle/>
          <a:p>
            <a:pPr algn="r"/>
            <a:r>
              <a:rPr kumimoji="1" lang="en-US" altLang="ko-Kore-US" sz="1800" dirty="0"/>
              <a:t>Silva 1992, SH Lee 1995, </a:t>
            </a:r>
            <a:r>
              <a:rPr kumimoji="1" lang="en-US" altLang="ko-Kore-US" sz="1800" dirty="0" err="1"/>
              <a:t>Yoo</a:t>
            </a:r>
            <a:r>
              <a:rPr kumimoji="1" lang="en-US" altLang="ko-Kore-US" sz="1800" dirty="0"/>
              <a:t> 2020, </a:t>
            </a:r>
            <a:r>
              <a:rPr kumimoji="1" lang="en-US" altLang="ko-Kore-US" dirty="0"/>
              <a:t>JS Kim et al 2016</a:t>
            </a:r>
            <a:r>
              <a:rPr kumimoji="1" lang="en-US" altLang="ko-Kore-US" sz="1800" dirty="0"/>
              <a:t> Choi et al 2006</a:t>
            </a:r>
            <a:endParaRPr lang="ko-Kore-US" altLang="en-US" dirty="0"/>
          </a:p>
        </p:txBody>
      </p:sp>
    </p:spTree>
    <p:extLst>
      <p:ext uri="{BB962C8B-B14F-4D97-AF65-F5344CB8AC3E}">
        <p14:creationId xmlns:p14="http://schemas.microsoft.com/office/powerpoint/2010/main" val="322712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EB9447F-4746-BB36-715B-E35B83EFBA34}"/>
              </a:ext>
            </a:extLst>
          </p:cNvPr>
          <p:cNvSpPr>
            <a:spLocks noGrp="1"/>
          </p:cNvSpPr>
          <p:nvPr>
            <p:ph type="title"/>
          </p:nvPr>
        </p:nvSpPr>
        <p:spPr/>
        <p:txBody>
          <a:bodyPr/>
          <a:lstStyle/>
          <a:p>
            <a:r>
              <a:rPr lang="en-US" dirty="0"/>
              <a:t>Obstruent lenition</a:t>
            </a:r>
          </a:p>
        </p:txBody>
      </p:sp>
      <p:sp>
        <p:nvSpPr>
          <p:cNvPr id="3" name="내용 개체 틀 2">
            <a:extLst>
              <a:ext uri="{FF2B5EF4-FFF2-40B4-BE49-F238E27FC236}">
                <a16:creationId xmlns:a16="http://schemas.microsoft.com/office/drawing/2014/main" id="{259AEA10-42B8-B85A-B0C4-25D686837195}"/>
              </a:ext>
            </a:extLst>
          </p:cNvPr>
          <p:cNvSpPr>
            <a:spLocks noGrp="1"/>
          </p:cNvSpPr>
          <p:nvPr>
            <p:ph idx="1"/>
          </p:nvPr>
        </p:nvSpPr>
        <p:spPr/>
        <p:txBody>
          <a:bodyPr>
            <a:normAutofit fontScale="92500" lnSpcReduction="10000"/>
          </a:bodyPr>
          <a:lstStyle/>
          <a:p>
            <a:r>
              <a:rPr lang="en-US" dirty="0"/>
              <a:t>In many languages, obstruents are often </a:t>
            </a:r>
            <a:r>
              <a:rPr lang="en-US" dirty="0">
                <a:solidFill>
                  <a:srgbClr val="56B4EA"/>
                </a:solidFill>
              </a:rPr>
              <a:t>lenited</a:t>
            </a:r>
            <a:r>
              <a:rPr lang="en-US" dirty="0"/>
              <a:t> in connected speech</a:t>
            </a:r>
          </a:p>
          <a:p>
            <a:r>
              <a:rPr kumimoji="1" lang="en-US" altLang="ko-Kore-US" dirty="0"/>
              <a:t>Synchronic variable process where a segment is realized as “</a:t>
            </a:r>
            <a:r>
              <a:rPr kumimoji="1" lang="en-US" altLang="ko-Kore-US" dirty="0">
                <a:solidFill>
                  <a:srgbClr val="56B4EA"/>
                </a:solidFill>
              </a:rPr>
              <a:t>weak</a:t>
            </a:r>
            <a:r>
              <a:rPr kumimoji="1" lang="en-US" altLang="ko-Kore-US" dirty="0"/>
              <a:t>”</a:t>
            </a:r>
          </a:p>
          <a:p>
            <a:pPr lvl="1"/>
            <a:r>
              <a:rPr kumimoji="1" lang="en-US" altLang="ko-Kore-US" dirty="0"/>
              <a:t>Voicing</a:t>
            </a:r>
          </a:p>
          <a:p>
            <a:pPr lvl="1"/>
            <a:r>
              <a:rPr kumimoji="1" lang="en-US" altLang="ko-Kore-US" dirty="0" err="1"/>
              <a:t>Fricativization</a:t>
            </a:r>
            <a:endParaRPr kumimoji="1" lang="en-US" altLang="ko-Kore-US" dirty="0"/>
          </a:p>
          <a:p>
            <a:pPr lvl="1"/>
            <a:r>
              <a:rPr kumimoji="1" lang="en-US" altLang="ko-Kore-US" dirty="0" err="1"/>
              <a:t>Approximantization</a:t>
            </a:r>
            <a:endParaRPr kumimoji="1" lang="en-US" altLang="ko-Kore-US" dirty="0"/>
          </a:p>
          <a:p>
            <a:pPr lvl="1"/>
            <a:r>
              <a:rPr kumimoji="1" lang="en-US" altLang="ko-Kore-US" dirty="0"/>
              <a:t>… others like tapping, </a:t>
            </a:r>
            <a:r>
              <a:rPr kumimoji="1" lang="en-US" altLang="ko-Kore-US" dirty="0" err="1"/>
              <a:t>debuccalization</a:t>
            </a:r>
            <a:r>
              <a:rPr kumimoji="1" lang="en-US" altLang="ko-Kore-US" dirty="0"/>
              <a:t> (/f/</a:t>
            </a:r>
            <a:r>
              <a:rPr kumimoji="1" lang="en-US" altLang="ko-Kore-US" dirty="0">
                <a:sym typeface="Wingdings" pitchFamily="2" charset="2"/>
              </a:rPr>
              <a:t>/</a:t>
            </a:r>
            <a:r>
              <a:rPr kumimoji="1" lang="en-US" altLang="ko-Kore-US" dirty="0"/>
              <a:t>h/) etc. </a:t>
            </a:r>
          </a:p>
          <a:p>
            <a:pPr lvl="1"/>
            <a:r>
              <a:rPr kumimoji="1" lang="en-US" altLang="ko-Kore-US" dirty="0"/>
              <a:t>Deletion: As it keeps getting weak, it could eventually become inaudible</a:t>
            </a:r>
          </a:p>
          <a:p>
            <a:r>
              <a:rPr kumimoji="1" lang="en-US" altLang="ko-Kore-US" dirty="0"/>
              <a:t>Acoustically similar: Voiced/Fricativized/</a:t>
            </a:r>
            <a:r>
              <a:rPr kumimoji="1" lang="en-US" altLang="ko-Kore-US" dirty="0" err="1"/>
              <a:t>Approximantized</a:t>
            </a:r>
            <a:r>
              <a:rPr kumimoji="1" lang="en-US" altLang="ko-Kore-US" dirty="0"/>
              <a:t>/(deleted) segments are _____ compared to their counterparts</a:t>
            </a:r>
          </a:p>
          <a:p>
            <a:pPr lvl="1"/>
            <a:r>
              <a:rPr kumimoji="1" lang="en-US" altLang="ko-Kore-US" dirty="0"/>
              <a:t>Shorter</a:t>
            </a:r>
          </a:p>
          <a:p>
            <a:pPr lvl="1"/>
            <a:r>
              <a:rPr kumimoji="1" lang="en-US" altLang="ko-Kore-US" dirty="0"/>
              <a:t>More vowel-like</a:t>
            </a:r>
          </a:p>
          <a:p>
            <a:pPr lvl="1"/>
            <a:r>
              <a:rPr kumimoji="1" lang="en-US" altLang="ko-Kore-US" dirty="0"/>
              <a:t>More sonorous</a:t>
            </a:r>
          </a:p>
        </p:txBody>
      </p:sp>
      <p:sp>
        <p:nvSpPr>
          <p:cNvPr id="4" name="슬라이드 번호 개체 틀 3">
            <a:extLst>
              <a:ext uri="{FF2B5EF4-FFF2-40B4-BE49-F238E27FC236}">
                <a16:creationId xmlns:a16="http://schemas.microsoft.com/office/drawing/2014/main" id="{89C5EE56-EDC5-E810-7508-F387940F4C16}"/>
              </a:ext>
            </a:extLst>
          </p:cNvPr>
          <p:cNvSpPr>
            <a:spLocks noGrp="1"/>
          </p:cNvSpPr>
          <p:nvPr>
            <p:ph type="sldNum" sz="quarter" idx="12"/>
          </p:nvPr>
        </p:nvSpPr>
        <p:spPr/>
        <p:txBody>
          <a:bodyPr/>
          <a:lstStyle/>
          <a:p>
            <a:fld id="{0312AF70-B12A-864A-9FFE-4D47E2A5E8BA}" type="slidenum">
              <a:rPr kumimoji="1" lang="ko-Kore-US" altLang="en-US" smtClean="0"/>
              <a:t>7</a:t>
            </a:fld>
            <a:endParaRPr kumimoji="1" lang="ko-Kore-US" altLang="en-US"/>
          </a:p>
        </p:txBody>
      </p:sp>
    </p:spTree>
    <p:extLst>
      <p:ext uri="{BB962C8B-B14F-4D97-AF65-F5344CB8AC3E}">
        <p14:creationId xmlns:p14="http://schemas.microsoft.com/office/powerpoint/2010/main" val="332174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D0A99D7-5C21-B7C4-4203-615731EE3EFF}"/>
              </a:ext>
            </a:extLst>
          </p:cNvPr>
          <p:cNvSpPr>
            <a:spLocks noGrp="1"/>
          </p:cNvSpPr>
          <p:nvPr>
            <p:ph type="title"/>
          </p:nvPr>
        </p:nvSpPr>
        <p:spPr/>
        <p:txBody>
          <a:bodyPr/>
          <a:lstStyle/>
          <a:p>
            <a:r>
              <a:rPr kumimoji="1" lang="en-US" altLang="ko-Kore-US" dirty="0"/>
              <a:t>Why do speakers lenite obstruents?</a:t>
            </a:r>
            <a:endParaRPr kumimoji="1" lang="ko-Kore-US" altLang="en-US" dirty="0"/>
          </a:p>
        </p:txBody>
      </p:sp>
      <p:sp>
        <p:nvSpPr>
          <p:cNvPr id="3" name="내용 개체 틀 2">
            <a:extLst>
              <a:ext uri="{FF2B5EF4-FFF2-40B4-BE49-F238E27FC236}">
                <a16:creationId xmlns:a16="http://schemas.microsoft.com/office/drawing/2014/main" id="{3118D3AD-CBA4-EB7A-1DA3-7116EC284500}"/>
              </a:ext>
            </a:extLst>
          </p:cNvPr>
          <p:cNvSpPr>
            <a:spLocks noGrp="1"/>
          </p:cNvSpPr>
          <p:nvPr>
            <p:ph idx="1"/>
          </p:nvPr>
        </p:nvSpPr>
        <p:spPr/>
        <p:txBody>
          <a:bodyPr/>
          <a:lstStyle/>
          <a:p>
            <a:r>
              <a:rPr kumimoji="1" lang="en-US" altLang="ko-Kore-US" dirty="0" err="1"/>
              <a:t>NoBoundary</a:t>
            </a:r>
            <a:r>
              <a:rPr kumimoji="1" lang="en-US" altLang="ko-Kore-US" dirty="0"/>
              <a:t> (#acoustic, #perceptual, #prosodic) </a:t>
            </a:r>
          </a:p>
          <a:p>
            <a:pPr lvl="1"/>
            <a:r>
              <a:rPr kumimoji="1" lang="en-US" altLang="ko-Kore-US" sz="2000" dirty="0"/>
              <a:t>e.g., Kingston 2008; </a:t>
            </a:r>
            <a:r>
              <a:rPr kumimoji="1" lang="en-US" altLang="ko-Kore-US" sz="2000" dirty="0" err="1"/>
              <a:t>Ennever</a:t>
            </a:r>
            <a:r>
              <a:rPr kumimoji="1" lang="en-US" altLang="ko-Kore-US" sz="2000" dirty="0"/>
              <a:t> et al 2017 ;Katz and </a:t>
            </a:r>
            <a:r>
              <a:rPr kumimoji="1" lang="en-US" altLang="ko-Kore-US" sz="2000" dirty="0" err="1"/>
              <a:t>Pitzanti</a:t>
            </a:r>
            <a:r>
              <a:rPr kumimoji="1" lang="en-US" altLang="ko-Kore-US" sz="2000" dirty="0"/>
              <a:t> 2019</a:t>
            </a:r>
            <a:endParaRPr kumimoji="1" lang="en-US" altLang="ko-Kore-US" sz="8800" dirty="0"/>
          </a:p>
          <a:p>
            <a:r>
              <a:rPr kumimoji="1" lang="en-US" altLang="ko-Kore-US" dirty="0" err="1"/>
              <a:t>LowInfo</a:t>
            </a:r>
            <a:r>
              <a:rPr kumimoji="1" lang="en-US" altLang="ko-Kore-US" dirty="0"/>
              <a:t> (#functional, #exemplar-theoretic) </a:t>
            </a:r>
          </a:p>
          <a:p>
            <a:pPr lvl="1"/>
            <a:r>
              <a:rPr kumimoji="1" lang="en-US" altLang="ko-Kore-US" sz="2000" dirty="0"/>
              <a:t>e.g., </a:t>
            </a:r>
            <a:r>
              <a:rPr lang="en-US" altLang="ko-Kore-US" sz="2000" dirty="0"/>
              <a:t>Cohen </a:t>
            </a:r>
            <a:r>
              <a:rPr lang="en-US" altLang="ko-Kore-US" sz="2000" dirty="0" err="1"/>
              <a:t>Priva</a:t>
            </a:r>
            <a:r>
              <a:rPr lang="en-US" altLang="ko-Kore-US" sz="2000" dirty="0"/>
              <a:t> 2017, </a:t>
            </a:r>
            <a:r>
              <a:rPr lang="en-US" altLang="ko-Kore-US" sz="2000" dirty="0" err="1"/>
              <a:t>DiCanio</a:t>
            </a:r>
            <a:r>
              <a:rPr lang="en-US" altLang="ko-Kore-US" sz="2000" dirty="0"/>
              <a:t> et al 2022, Kilbourn-</a:t>
            </a:r>
            <a:r>
              <a:rPr lang="en-US" altLang="ko-Kore-US" sz="2000" dirty="0" err="1"/>
              <a:t>Ceron</a:t>
            </a:r>
            <a:r>
              <a:rPr lang="en-US" altLang="ko-Kore-US" sz="2000" dirty="0"/>
              <a:t> et al 2020</a:t>
            </a:r>
            <a:endParaRPr kumimoji="1" lang="en-US" altLang="ko-Kore-US" sz="3600" dirty="0"/>
          </a:p>
          <a:p>
            <a:r>
              <a:rPr kumimoji="1" lang="en-US" altLang="ko-Kore-US" dirty="0" err="1"/>
              <a:t>MinEffort</a:t>
            </a:r>
            <a:r>
              <a:rPr kumimoji="1" lang="en-US" altLang="ko-Kore-US" dirty="0"/>
              <a:t> (#articulatory) </a:t>
            </a:r>
          </a:p>
          <a:p>
            <a:pPr lvl="1"/>
            <a:r>
              <a:rPr kumimoji="1" lang="en-US" altLang="ko-Kore-US" sz="2000" dirty="0"/>
              <a:t>e.g., Kirchner 1998</a:t>
            </a:r>
            <a:endParaRPr kumimoji="1" lang="en-US" altLang="ko-Kore-US" sz="3600" dirty="0"/>
          </a:p>
        </p:txBody>
      </p:sp>
      <p:sp>
        <p:nvSpPr>
          <p:cNvPr id="4" name="슬라이드 번호 개체 틀 3">
            <a:extLst>
              <a:ext uri="{FF2B5EF4-FFF2-40B4-BE49-F238E27FC236}">
                <a16:creationId xmlns:a16="http://schemas.microsoft.com/office/drawing/2014/main" id="{30694418-2FE0-DE4A-1EDE-2AD9F78727CC}"/>
              </a:ext>
            </a:extLst>
          </p:cNvPr>
          <p:cNvSpPr>
            <a:spLocks noGrp="1"/>
          </p:cNvSpPr>
          <p:nvPr>
            <p:ph type="sldNum" sz="quarter" idx="12"/>
          </p:nvPr>
        </p:nvSpPr>
        <p:spPr/>
        <p:txBody>
          <a:bodyPr/>
          <a:lstStyle/>
          <a:p>
            <a:fld id="{0312AF70-B12A-864A-9FFE-4D47E2A5E8BA}" type="slidenum">
              <a:rPr kumimoji="1" lang="ko-Kore-US" altLang="en-US" smtClean="0"/>
              <a:t>8</a:t>
            </a:fld>
            <a:endParaRPr kumimoji="1" lang="ko-Kore-US" altLang="en-US"/>
          </a:p>
        </p:txBody>
      </p:sp>
    </p:spTree>
    <p:extLst>
      <p:ext uri="{BB962C8B-B14F-4D97-AF65-F5344CB8AC3E}">
        <p14:creationId xmlns:p14="http://schemas.microsoft.com/office/powerpoint/2010/main" val="352009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46CCB3-44E7-7445-8CAC-42BAC304393A}"/>
              </a:ext>
            </a:extLst>
          </p:cNvPr>
          <p:cNvSpPr>
            <a:spLocks noGrp="1"/>
          </p:cNvSpPr>
          <p:nvPr>
            <p:ph type="title"/>
          </p:nvPr>
        </p:nvSpPr>
        <p:spPr/>
        <p:txBody>
          <a:bodyPr/>
          <a:lstStyle/>
          <a:p>
            <a:r>
              <a:rPr kumimoji="1" lang="en-US" altLang="ko-Kore-US" dirty="0" err="1"/>
              <a:t>NoBoundary</a:t>
            </a:r>
            <a:r>
              <a:rPr kumimoji="1" lang="en-US" altLang="ko-Kore-US" dirty="0"/>
              <a:t> </a:t>
            </a:r>
            <a:r>
              <a:rPr kumimoji="1" lang="en-US" altLang="ko-Kore-US" sz="2400" dirty="0"/>
              <a:t>#acoustic, #perceptual, #prosodic</a:t>
            </a:r>
            <a:endParaRPr kumimoji="1" lang="ko-Kore-US" altLang="en-US" dirty="0"/>
          </a:p>
        </p:txBody>
      </p:sp>
      <p:sp>
        <p:nvSpPr>
          <p:cNvPr id="3" name="내용 개체 틀 2">
            <a:extLst>
              <a:ext uri="{FF2B5EF4-FFF2-40B4-BE49-F238E27FC236}">
                <a16:creationId xmlns:a16="http://schemas.microsoft.com/office/drawing/2014/main" id="{7E6284F2-EF63-DD50-67D8-A6CD81B9DF0A}"/>
              </a:ext>
            </a:extLst>
          </p:cNvPr>
          <p:cNvSpPr>
            <a:spLocks noGrp="1"/>
          </p:cNvSpPr>
          <p:nvPr>
            <p:ph idx="1"/>
          </p:nvPr>
        </p:nvSpPr>
        <p:spPr/>
        <p:txBody>
          <a:bodyPr>
            <a:normAutofit/>
          </a:bodyPr>
          <a:lstStyle/>
          <a:p>
            <a:r>
              <a:rPr kumimoji="1" lang="en-US" altLang="ko-Kore-US" dirty="0"/>
              <a:t>Obstruents tend to be lenited in the medial position of a prosodic constituent (word/phrase) as opposed to the initial position</a:t>
            </a:r>
          </a:p>
          <a:p>
            <a:pPr lvl="1"/>
            <a:r>
              <a:rPr kumimoji="1" lang="en-US" altLang="ko-Kore-US" dirty="0"/>
              <a:t>Intervocalic</a:t>
            </a:r>
          </a:p>
          <a:p>
            <a:pPr lvl="1"/>
            <a:r>
              <a:rPr kumimoji="1" lang="en-US" altLang="ko-Kore-US" dirty="0"/>
              <a:t>Word-medial (vs. Initial)</a:t>
            </a:r>
          </a:p>
          <a:p>
            <a:pPr lvl="1"/>
            <a:r>
              <a:rPr kumimoji="1" lang="en-US" altLang="ko-Kore-US" dirty="0"/>
              <a:t>Phrase-medial (vs. Initial)</a:t>
            </a:r>
          </a:p>
          <a:p>
            <a:pPr lvl="1"/>
            <a:r>
              <a:rPr kumimoji="1" lang="en-US" altLang="ko-Kore-US" dirty="0"/>
              <a:t>Unstressed syllable (vs. Stressed)</a:t>
            </a:r>
          </a:p>
          <a:p>
            <a:pPr lvl="1"/>
            <a:r>
              <a:rPr kumimoji="1" lang="en-US" altLang="ko-Kore-US" dirty="0"/>
              <a:t>These are also called: “prosodically weak positions”</a:t>
            </a:r>
          </a:p>
          <a:p>
            <a:endParaRPr kumimoji="1" lang="en-US" altLang="ko-Kore-US" dirty="0">
              <a:sym typeface="Wingdings" pitchFamily="2" charset="2"/>
            </a:endParaRPr>
          </a:p>
          <a:p>
            <a:endParaRPr kumimoji="1" lang="ko-Kore-US" altLang="en-US" dirty="0">
              <a:solidFill>
                <a:srgbClr val="56B4EA"/>
              </a:solidFill>
            </a:endParaRPr>
          </a:p>
        </p:txBody>
      </p:sp>
      <p:sp>
        <p:nvSpPr>
          <p:cNvPr id="4" name="슬라이드 번호 개체 틀 3">
            <a:extLst>
              <a:ext uri="{FF2B5EF4-FFF2-40B4-BE49-F238E27FC236}">
                <a16:creationId xmlns:a16="http://schemas.microsoft.com/office/drawing/2014/main" id="{27BB4F7D-8D32-A7AE-F044-A4457C353233}"/>
              </a:ext>
            </a:extLst>
          </p:cNvPr>
          <p:cNvSpPr>
            <a:spLocks noGrp="1"/>
          </p:cNvSpPr>
          <p:nvPr>
            <p:ph type="sldNum" sz="quarter" idx="12"/>
          </p:nvPr>
        </p:nvSpPr>
        <p:spPr/>
        <p:txBody>
          <a:bodyPr/>
          <a:lstStyle/>
          <a:p>
            <a:fld id="{0312AF70-B12A-864A-9FFE-4D47E2A5E8BA}" type="slidenum">
              <a:rPr kumimoji="1" lang="ko-Kore-US" altLang="en-US" smtClean="0"/>
              <a:t>9</a:t>
            </a:fld>
            <a:endParaRPr kumimoji="1" lang="ko-Kore-US" altLang="en-US"/>
          </a:p>
        </p:txBody>
      </p:sp>
    </p:spTree>
    <p:extLst>
      <p:ext uri="{BB962C8B-B14F-4D97-AF65-F5344CB8AC3E}">
        <p14:creationId xmlns:p14="http://schemas.microsoft.com/office/powerpoint/2010/main" val="269457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8717</TotalTime>
  <Words>3723</Words>
  <Application>Microsoft Macintosh PowerPoint</Application>
  <PresentationFormat>와이드스크린</PresentationFormat>
  <Paragraphs>488</Paragraphs>
  <Slides>54</Slides>
  <Notes>7</Notes>
  <HiddenSlides>0</HiddenSlides>
  <MMClips>8</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54</vt:i4>
      </vt:variant>
    </vt:vector>
  </HeadingPairs>
  <TitlesOfParts>
    <vt:vector size="59" baseType="lpstr">
      <vt:lpstr>Arial</vt:lpstr>
      <vt:lpstr>Calibri</vt:lpstr>
      <vt:lpstr>Calibri Light</vt:lpstr>
      <vt:lpstr>Wingdings</vt:lpstr>
      <vt:lpstr>Office 테마</vt:lpstr>
      <vt:lpstr>Modeling the variability of  the obstruent lenition in Seoul Korean:  Prosody, Phonological context and Predictability</vt:lpstr>
      <vt:lpstr>Phonetic realization of lenis obstruents in Seoul Korean</vt:lpstr>
      <vt:lpstr>PowerPoint 프레젠테이션</vt:lpstr>
      <vt:lpstr>Research questions:</vt:lpstr>
      <vt:lpstr>Previous work on the lenis obstruents</vt:lpstr>
      <vt:lpstr>Lenis obstruent voicing lenition</vt:lpstr>
      <vt:lpstr>Obstruent lenition</vt:lpstr>
      <vt:lpstr>Why do speakers lenite obstruents?</vt:lpstr>
      <vt:lpstr>NoBoundary #acoustic, #perceptual, #prosodic</vt:lpstr>
      <vt:lpstr>NoBoundary #acoustic, #perceptual, #prosodic</vt:lpstr>
      <vt:lpstr>LowInfo #functional, #exemplar-theoretic</vt:lpstr>
      <vt:lpstr>MinEffort #articulatory</vt:lpstr>
      <vt:lpstr>MinEffort (preceding vowel height)</vt:lpstr>
      <vt:lpstr>MinEffort (preceding vowel height)</vt:lpstr>
      <vt:lpstr>MinEffort-planning (following vowel height)</vt:lpstr>
      <vt:lpstr>MinEffort-planning (following vowel height)</vt:lpstr>
      <vt:lpstr>MinEffort-planning (following vowel height)</vt:lpstr>
      <vt:lpstr>NoBoundary, LowInfo, MinEffort</vt:lpstr>
      <vt:lpstr>NoBoundary, MinEffort, LowInfo</vt:lpstr>
      <vt:lpstr>Lenis obstruent &amp; LowInfo/MinEffort</vt:lpstr>
      <vt:lpstr>Data</vt:lpstr>
      <vt:lpstr>Methods</vt:lpstr>
      <vt:lpstr>Automatic quantification of the degree of lenition</vt:lpstr>
      <vt:lpstr>Automatic quantification of the degree of lenition</vt:lpstr>
      <vt:lpstr>Automatic quantification of the degree of lenition</vt:lpstr>
      <vt:lpstr>Automatic quantification of the degree of lenition</vt:lpstr>
      <vt:lpstr>Automatic quantification of the degree of lenition</vt:lpstr>
      <vt:lpstr>Analysis</vt:lpstr>
      <vt:lpstr>Sanity check: Medial is more lenited than Initial</vt:lpstr>
      <vt:lpstr>More frequent/predictable  More lenited</vt:lpstr>
      <vt:lpstr>Opposite effects for preceding/following Vowel Height </vt:lpstr>
      <vt:lpstr>Results: NoBoundary/MinEffort/LowInfo</vt:lpstr>
      <vt:lpstr>Following vowel height X LowInfo</vt:lpstr>
      <vt:lpstr>MinEffort-planning (following vowel height)</vt:lpstr>
      <vt:lpstr>MinEffort-planning (following vowel height)</vt:lpstr>
      <vt:lpstr>Conclusions</vt:lpstr>
      <vt:lpstr>Selected References</vt:lpstr>
      <vt:lpstr>More slides!</vt:lpstr>
      <vt:lpstr>Automatic quantification of the degree of lenition</vt:lpstr>
      <vt:lpstr>Analysis: Linear mixed effects regression</vt:lpstr>
      <vt:lpstr>Analysis: Linear mixed effects regression</vt:lpstr>
      <vt:lpstr>Analysis: Linear mixed effects regression</vt:lpstr>
      <vt:lpstr>Analysis: Linear mixed effects regression</vt:lpstr>
      <vt:lpstr>Analysis: Linear mixed effects regression</vt:lpstr>
      <vt:lpstr>Why reduction, not voicing?</vt:lpstr>
      <vt:lpstr>Distribution of CVE/voicing</vt:lpstr>
      <vt:lpstr>PowerPoint 프레젠테이션</vt:lpstr>
      <vt:lpstr>Why preceding high vowel?</vt:lpstr>
      <vt:lpstr>PowerPoint 프레젠테이션</vt:lpstr>
      <vt:lpstr>Lenis obstruent &amp; MinEffort (Vowel height)</vt:lpstr>
      <vt:lpstr>Lenis obstruent &amp; LowInfo (frequency/predictability)</vt:lpstr>
      <vt:lpstr>Production planning hypothesis?</vt:lpstr>
      <vt:lpstr>Production planning hypothesis?</vt:lpstr>
      <vt:lpstr>Production planning hypothesis?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Lenition of Lenis Obstruents in Seoul Korean</dc:title>
  <dc:creator>Lee, Seung Suk</dc:creator>
  <cp:lastModifiedBy>Lee, Seung Suk</cp:lastModifiedBy>
  <cp:revision>782</cp:revision>
  <cp:lastPrinted>2024-04-21T19:23:52Z</cp:lastPrinted>
  <dcterms:created xsi:type="dcterms:W3CDTF">2023-11-28T00:54:00Z</dcterms:created>
  <dcterms:modified xsi:type="dcterms:W3CDTF">2024-04-27T15:34:37Z</dcterms:modified>
</cp:coreProperties>
</file>